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0" r:id="rId3"/>
    <p:sldId id="259" r:id="rId4"/>
    <p:sldId id="273" r:id="rId5"/>
    <p:sldId id="274" r:id="rId6"/>
    <p:sldId id="257" r:id="rId7"/>
    <p:sldId id="258" r:id="rId8"/>
    <p:sldId id="261" r:id="rId9"/>
    <p:sldId id="263" r:id="rId10"/>
    <p:sldId id="262" r:id="rId11"/>
    <p:sldId id="270" r:id="rId12"/>
    <p:sldId id="269" r:id="rId13"/>
    <p:sldId id="266" r:id="rId14"/>
    <p:sldId id="264" r:id="rId15"/>
    <p:sldId id="265" r:id="rId16"/>
    <p:sldId id="272" r:id="rId17"/>
    <p:sldId id="271" r:id="rId18"/>
    <p:sldId id="267" r:id="rId19"/>
    <p:sldId id="268"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88" autoAdjust="0"/>
  </p:normalViewPr>
  <p:slideViewPr>
    <p:cSldViewPr>
      <p:cViewPr varScale="1">
        <p:scale>
          <a:sx n="63" d="100"/>
          <a:sy n="63" d="100"/>
        </p:scale>
        <p:origin x="17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95562-C098-49EE-890C-E15C78C987E9}" type="datetimeFigureOut">
              <a:rPr lang="en-US" smtClean="0"/>
              <a:t>7/29/2016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8C7BD-CEEF-45FA-98C8-F72989B0CC8B}" type="slidenum">
              <a:rPr lang="en-US" smtClean="0"/>
              <a:t>‹#›</a:t>
            </a:fld>
            <a:endParaRPr lang="en-US"/>
          </a:p>
        </p:txBody>
      </p:sp>
    </p:spTree>
    <p:extLst>
      <p:ext uri="{BB962C8B-B14F-4D97-AF65-F5344CB8AC3E}">
        <p14:creationId xmlns:p14="http://schemas.microsoft.com/office/powerpoint/2010/main" val="15931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offered to all LEA’s to present to their School</a:t>
            </a:r>
            <a:r>
              <a:rPr lang="en-US" baseline="0" dirty="0"/>
              <a:t> Bus Drivers prior to the start of the 2016-17 school year.  It is recommended that the person that is going to use this look at each video prior to showing the drivers to familiarize themselves with the material.</a:t>
            </a:r>
          </a:p>
          <a:p>
            <a:endParaRPr lang="en-US" baseline="0" dirty="0"/>
          </a:p>
          <a:p>
            <a:r>
              <a:rPr lang="en-US" baseline="0" dirty="0"/>
              <a:t>A projector, internet connection and speakers are needed.</a:t>
            </a:r>
          </a:p>
          <a:p>
            <a:endParaRPr lang="en-US" baseline="0" dirty="0"/>
          </a:p>
          <a:p>
            <a:r>
              <a:rPr lang="en-US" baseline="0" dirty="0"/>
              <a:t>The entire presentation should take between 60 and 70 minutes.</a:t>
            </a:r>
          </a:p>
          <a:p>
            <a:endParaRPr lang="en-US" baseline="0" dirty="0"/>
          </a:p>
          <a:p>
            <a:r>
              <a:rPr lang="en-US" baseline="0" dirty="0"/>
              <a:t>The presentation should take between 30 and 40 minutes </a:t>
            </a:r>
            <a:r>
              <a:rPr lang="en-US" cap="all" baseline="0" dirty="0"/>
              <a:t>without</a:t>
            </a:r>
            <a:r>
              <a:rPr lang="en-US" baseline="0" dirty="0"/>
              <a:t> the First Observer portion.</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a:t>
            </a:fld>
            <a:endParaRPr lang="en-US"/>
          </a:p>
        </p:txBody>
      </p:sp>
    </p:spTree>
    <p:extLst>
      <p:ext uri="{BB962C8B-B14F-4D97-AF65-F5344CB8AC3E}">
        <p14:creationId xmlns:p14="http://schemas.microsoft.com/office/powerpoint/2010/main" val="119946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national level, and in most states, there is a signal that drivers must use, and students must follow, that tells</a:t>
            </a:r>
            <a:r>
              <a:rPr lang="en-US" baseline="0" dirty="0"/>
              <a:t> students when it is safe to cross.</a:t>
            </a:r>
          </a:p>
          <a:p>
            <a:endParaRPr lang="en-US" baseline="0" dirty="0"/>
          </a:p>
          <a:p>
            <a:r>
              <a:rPr lang="en-US" baseline="0" dirty="0"/>
              <a:t>Vehicles passing stopped school buses while their red warning lights are on is an epidemic across the United States.  There are success stories, all of which include getting the students attention prior to crossing the street.  They include a drivers signal and instructing the students daily about the dangers of even stepping off the bus.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10</a:t>
            </a:fld>
            <a:endParaRPr lang="en-US"/>
          </a:p>
        </p:txBody>
      </p:sp>
    </p:spTree>
    <p:extLst>
      <p:ext uri="{BB962C8B-B14F-4D97-AF65-F5344CB8AC3E}">
        <p14:creationId xmlns:p14="http://schemas.microsoft.com/office/powerpoint/2010/main" val="366332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 must follow required procedures.  As long</a:t>
            </a:r>
            <a:r>
              <a:rPr lang="en-US" baseline="0" dirty="0"/>
              <a:t> as they do, they will not be liable for something that happens.  If a student is crossing the road, and the driver has followed all the procedures, and a car comes flying around the bus and the driver would not have been able to see it, they would not be liable…the did everything they were required.</a:t>
            </a:r>
          </a:p>
          <a:p>
            <a:endParaRPr lang="en-US" baseline="0" dirty="0"/>
          </a:p>
          <a:p>
            <a:r>
              <a:rPr lang="en-US" baseline="0" dirty="0"/>
              <a:t>If the driver did not follow procedures and a child was struck, they may be liable because they did not do everything possible to prevent the accident.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Because it is a national recommendation, both in the </a:t>
            </a:r>
            <a:r>
              <a:rPr lang="en-US" sz="1200" dirty="0"/>
              <a:t>National School Transportation Specifications &amp; Procedures Book and the Federal CDL manual, we all would be liable if we did not follow those recommendations.</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11</a:t>
            </a:fld>
            <a:endParaRPr lang="en-US"/>
          </a:p>
        </p:txBody>
      </p:sp>
    </p:spTree>
    <p:extLst>
      <p:ext uri="{BB962C8B-B14F-4D97-AF65-F5344CB8AC3E}">
        <p14:creationId xmlns:p14="http://schemas.microsoft.com/office/powerpoint/2010/main" val="414598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Expanded instructions for Drivers.  Crossing Procedure for North Carolina School Bus Drivers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Morning pick-up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Activate amber warning lights 300 feet in advance of the passenger stop. </a:t>
            </a:r>
          </a:p>
          <a:p>
            <a:r>
              <a:rPr lang="en-US" sz="1200" kern="1200" dirty="0">
                <a:solidFill>
                  <a:schemeClr val="tx1"/>
                </a:solidFill>
                <a:effectLst/>
                <a:latin typeface="+mn-lt"/>
                <a:ea typeface="+mn-ea"/>
                <a:cs typeface="+mn-cs"/>
              </a:rPr>
              <a:t>• Come to a complete stop. </a:t>
            </a:r>
          </a:p>
          <a:p>
            <a:pPr lvl="0"/>
            <a:r>
              <a:rPr lang="en-US" sz="1200" kern="1200" dirty="0">
                <a:solidFill>
                  <a:schemeClr val="tx1"/>
                </a:solidFill>
                <a:effectLst/>
                <a:latin typeface="+mn-lt"/>
                <a:ea typeface="+mn-ea"/>
                <a:cs typeface="+mn-cs"/>
              </a:rPr>
              <a:t>If students have to cross, hold left palm up to signal the students to wait.</a:t>
            </a:r>
          </a:p>
          <a:p>
            <a:pPr lvl="0"/>
            <a:r>
              <a:rPr lang="en-US" sz="1200" kern="1200" dirty="0">
                <a:solidFill>
                  <a:schemeClr val="tx1"/>
                </a:solidFill>
                <a:effectLst/>
                <a:latin typeface="+mn-lt"/>
                <a:ea typeface="+mn-ea"/>
                <a:cs typeface="+mn-cs"/>
              </a:rPr>
              <a:t>Activate red lights (using middle position if there is a 3 position switch).</a:t>
            </a:r>
          </a:p>
          <a:p>
            <a:r>
              <a:rPr lang="en-US" sz="1200" kern="1200" dirty="0">
                <a:solidFill>
                  <a:schemeClr val="tx1"/>
                </a:solidFill>
                <a:effectLst/>
                <a:latin typeface="+mn-lt"/>
                <a:ea typeface="+mn-ea"/>
                <a:cs typeface="+mn-cs"/>
              </a:rPr>
              <a:t>• When safe, open door, give “thumbs up”, signaling students it’s okay to cross and then point in the direction they are walking to cross the street. Make sure they also check for traffic.</a:t>
            </a:r>
          </a:p>
          <a:p>
            <a:r>
              <a:rPr lang="en-US" sz="1200" kern="1200" dirty="0">
                <a:solidFill>
                  <a:schemeClr val="tx1"/>
                </a:solidFill>
                <a:effectLst/>
                <a:latin typeface="+mn-lt"/>
                <a:ea typeface="+mn-ea"/>
                <a:cs typeface="+mn-cs"/>
              </a:rPr>
              <a:t>• Count, watch and recount students.</a:t>
            </a:r>
          </a:p>
          <a:p>
            <a:r>
              <a:rPr lang="en-US" sz="1200" kern="1200" dirty="0">
                <a:solidFill>
                  <a:schemeClr val="tx1"/>
                </a:solidFill>
                <a:effectLst/>
                <a:latin typeface="+mn-lt"/>
                <a:ea typeface="+mn-ea"/>
                <a:cs typeface="+mn-cs"/>
              </a:rPr>
              <a:t>• When students are safe, close the door. </a:t>
            </a:r>
          </a:p>
          <a:p>
            <a:r>
              <a:rPr lang="en-US" sz="1200" kern="1200" dirty="0">
                <a:solidFill>
                  <a:schemeClr val="tx1"/>
                </a:solidFill>
                <a:effectLst/>
                <a:latin typeface="+mn-lt"/>
                <a:ea typeface="+mn-ea"/>
                <a:cs typeface="+mn-cs"/>
              </a:rPr>
              <a:t>• Check all mirrors from left to right for students and traffic. </a:t>
            </a:r>
          </a:p>
          <a:p>
            <a:r>
              <a:rPr lang="en-US" sz="1200" kern="1200" dirty="0">
                <a:solidFill>
                  <a:schemeClr val="tx1"/>
                </a:solidFill>
                <a:effectLst/>
                <a:latin typeface="+mn-lt"/>
                <a:ea typeface="+mn-ea"/>
                <a:cs typeface="+mn-cs"/>
              </a:rPr>
              <a:t>• Proceed slowly while checking for students.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slide should be discussed step by step</a:t>
            </a:r>
            <a:endParaRPr lang="en-US" dirty="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12</a:t>
            </a:fld>
            <a:endParaRPr lang="en-US"/>
          </a:p>
        </p:txBody>
      </p:sp>
    </p:spTree>
    <p:extLst>
      <p:ext uri="{BB962C8B-B14F-4D97-AF65-F5344CB8AC3E}">
        <p14:creationId xmlns:p14="http://schemas.microsoft.com/office/powerpoint/2010/main" val="1734389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Expanded instructions for Drivers.  Crossing Procedure for North Carolina School Bus Drivers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Afternoon drop off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Activate amber warning lights 300 feet in advance of the passenger stop.</a:t>
            </a:r>
          </a:p>
          <a:p>
            <a:pPr lvl="0"/>
            <a:r>
              <a:rPr lang="en-US" sz="1200" kern="1200" dirty="0">
                <a:solidFill>
                  <a:schemeClr val="tx1"/>
                </a:solidFill>
                <a:effectLst/>
                <a:latin typeface="+mn-lt"/>
                <a:ea typeface="+mn-ea"/>
                <a:cs typeface="+mn-cs"/>
              </a:rPr>
              <a:t>Come to a complete stop.</a:t>
            </a:r>
          </a:p>
          <a:p>
            <a:pPr lvl="0"/>
            <a:r>
              <a:rPr lang="en-US" sz="1200" kern="1200" dirty="0">
                <a:solidFill>
                  <a:schemeClr val="tx1"/>
                </a:solidFill>
                <a:effectLst/>
                <a:latin typeface="+mn-lt"/>
                <a:ea typeface="+mn-ea"/>
                <a:cs typeface="+mn-cs"/>
              </a:rPr>
              <a:t>Activate red lights (using middle position if there is a 3 position switch).</a:t>
            </a:r>
          </a:p>
          <a:p>
            <a:pPr lvl="0"/>
            <a:r>
              <a:rPr lang="en-US" sz="1200" kern="1200" dirty="0">
                <a:solidFill>
                  <a:schemeClr val="tx1"/>
                </a:solidFill>
                <a:effectLst/>
                <a:latin typeface="+mn-lt"/>
                <a:ea typeface="+mn-ea"/>
                <a:cs typeface="+mn-cs"/>
              </a:rPr>
              <a:t>If students have to cross, remind them to walk away from the right front of the bus in full view of the driver, going past the extended bus crossing arm and wait for the drivers signal</a:t>
            </a:r>
          </a:p>
          <a:p>
            <a:pPr lvl="0"/>
            <a:r>
              <a:rPr lang="en-US" sz="1200" kern="1200" dirty="0">
                <a:solidFill>
                  <a:schemeClr val="tx1"/>
                </a:solidFill>
                <a:effectLst/>
                <a:latin typeface="+mn-lt"/>
                <a:ea typeface="+mn-ea"/>
                <a:cs typeface="+mn-cs"/>
              </a:rPr>
              <a:t>When safe open door.</a:t>
            </a:r>
          </a:p>
          <a:p>
            <a:pPr lvl="0"/>
            <a:r>
              <a:rPr lang="en-US" sz="1200" kern="1200" dirty="0">
                <a:solidFill>
                  <a:schemeClr val="tx1"/>
                </a:solidFill>
                <a:effectLst/>
                <a:latin typeface="+mn-lt"/>
                <a:ea typeface="+mn-ea"/>
                <a:cs typeface="+mn-cs"/>
              </a:rPr>
              <a:t>Remind students to look both ways while exiting the bus.</a:t>
            </a:r>
          </a:p>
          <a:p>
            <a:pPr lvl="0"/>
            <a:r>
              <a:rPr lang="en-US" sz="1200" kern="1200" dirty="0">
                <a:solidFill>
                  <a:schemeClr val="tx1"/>
                </a:solidFill>
                <a:effectLst/>
                <a:latin typeface="+mn-lt"/>
                <a:ea typeface="+mn-ea"/>
                <a:cs typeface="+mn-cs"/>
              </a:rPr>
              <a:t>Hold right palm up for students to wait.</a:t>
            </a:r>
          </a:p>
          <a:p>
            <a:pPr lvl="0"/>
            <a:r>
              <a:rPr lang="en-US" sz="1200" kern="1200" dirty="0">
                <a:solidFill>
                  <a:schemeClr val="tx1"/>
                </a:solidFill>
                <a:effectLst/>
                <a:latin typeface="+mn-lt"/>
                <a:ea typeface="+mn-ea"/>
                <a:cs typeface="+mn-cs"/>
              </a:rPr>
              <a:t>When safe, open door, give “thumbs up”, signaling students it’s okay to cross and then point in the direction they are walking to cross the street. Make sure they also check for traffic.</a:t>
            </a:r>
            <a:r>
              <a:rPr lang="en-US" sz="1200" kern="1200" baseline="0" dirty="0">
                <a:solidFill>
                  <a:schemeClr val="tx1"/>
                </a:solidFill>
                <a:effectLst/>
                <a:latin typeface="+mn-lt"/>
                <a:ea typeface="+mn-ea"/>
                <a:cs typeface="+mn-cs"/>
              </a:rPr>
              <a:t> Students should stop before stepping away fro lane that the bus is in.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Count, watch and recount the students that have exited your bus.</a:t>
            </a:r>
          </a:p>
          <a:p>
            <a:pPr lvl="0"/>
            <a:r>
              <a:rPr lang="en-US" sz="1200" kern="1200" dirty="0">
                <a:solidFill>
                  <a:schemeClr val="tx1"/>
                </a:solidFill>
                <a:effectLst/>
                <a:latin typeface="+mn-lt"/>
                <a:ea typeface="+mn-ea"/>
                <a:cs typeface="+mn-cs"/>
              </a:rPr>
              <a:t>Close door (when students are in a safe area). </a:t>
            </a:r>
          </a:p>
          <a:p>
            <a:r>
              <a:rPr lang="en-US" sz="1200" kern="1200" dirty="0">
                <a:solidFill>
                  <a:schemeClr val="tx1"/>
                </a:solidFill>
                <a:effectLst/>
                <a:latin typeface="+mn-lt"/>
                <a:ea typeface="+mn-ea"/>
                <a:cs typeface="+mn-cs"/>
              </a:rPr>
              <a:t>• Check all mirrors for students and traffic. </a:t>
            </a:r>
          </a:p>
          <a:p>
            <a:r>
              <a:rPr lang="en-US" sz="1200" kern="1200" dirty="0">
                <a:solidFill>
                  <a:schemeClr val="tx1"/>
                </a:solidFill>
                <a:effectLst/>
                <a:latin typeface="+mn-lt"/>
                <a:ea typeface="+mn-ea"/>
                <a:cs typeface="+mn-cs"/>
              </a:rPr>
              <a:t>• Proceed slowly while checking for students.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slide should be discussed step by step</a:t>
            </a:r>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13</a:t>
            </a:fld>
            <a:endParaRPr lang="en-US"/>
          </a:p>
        </p:txBody>
      </p:sp>
    </p:spTree>
    <p:extLst>
      <p:ext uri="{BB962C8B-B14F-4D97-AF65-F5344CB8AC3E}">
        <p14:creationId xmlns:p14="http://schemas.microsoft.com/office/powerpoint/2010/main" val="228539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a:t>
            </a:r>
            <a:r>
              <a:rPr lang="en-US" baseline="0" dirty="0"/>
              <a:t> important to let the drivers know that if the students do not follow the procedure, the should speak to their supervisor or the principal of the school, or report them as instructed by your LEA.</a:t>
            </a:r>
          </a:p>
          <a:p>
            <a:endParaRPr lang="en-US" baseline="0" dirty="0"/>
          </a:p>
          <a:p>
            <a:r>
              <a:rPr lang="en-US" baseline="0" dirty="0"/>
              <a:t>This slide should be discussed step by step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14</a:t>
            </a:fld>
            <a:endParaRPr lang="en-US"/>
          </a:p>
        </p:txBody>
      </p:sp>
    </p:spTree>
    <p:extLst>
      <p:ext uri="{BB962C8B-B14F-4D97-AF65-F5344CB8AC3E}">
        <p14:creationId xmlns:p14="http://schemas.microsoft.com/office/powerpoint/2010/main" val="417355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a:t>
            </a:r>
            <a:r>
              <a:rPr lang="en-US" baseline="0" dirty="0"/>
              <a:t> important to let the drivers know that if the students do not follow the procedure, the should speak to their supervisor or the principal of the school, or report them as instructed by your LEA.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slide should be discussed step by step</a:t>
            </a:r>
            <a:endParaRPr lang="en-US" dirty="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15</a:t>
            </a:fld>
            <a:endParaRPr lang="en-US"/>
          </a:p>
        </p:txBody>
      </p:sp>
    </p:spTree>
    <p:extLst>
      <p:ext uri="{BB962C8B-B14F-4D97-AF65-F5344CB8AC3E}">
        <p14:creationId xmlns:p14="http://schemas.microsoft.com/office/powerpoint/2010/main" val="53891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“#BRAKE4BUSES</a:t>
            </a:r>
            <a:r>
              <a:rPr lang="en-US" baseline="0" dirty="0"/>
              <a:t>”  video is another 30 second PSA that supports the notion of the student must pay attention, as well as the motorists must stop.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18</a:t>
            </a:fld>
            <a:endParaRPr lang="en-US"/>
          </a:p>
        </p:txBody>
      </p:sp>
    </p:spTree>
    <p:extLst>
      <p:ext uri="{BB962C8B-B14F-4D97-AF65-F5344CB8AC3E}">
        <p14:creationId xmlns:p14="http://schemas.microsoft.com/office/powerpoint/2010/main" val="1945542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19</a:t>
            </a:fld>
            <a:endParaRPr lang="en-US"/>
          </a:p>
        </p:txBody>
      </p:sp>
    </p:spTree>
    <p:extLst>
      <p:ext uri="{BB962C8B-B14F-4D97-AF65-F5344CB8AC3E}">
        <p14:creationId xmlns:p14="http://schemas.microsoft.com/office/powerpoint/2010/main" val="779205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20</a:t>
            </a:fld>
            <a:endParaRPr lang="en-US"/>
          </a:p>
        </p:txBody>
      </p:sp>
    </p:spTree>
    <p:extLst>
      <p:ext uri="{BB962C8B-B14F-4D97-AF65-F5344CB8AC3E}">
        <p14:creationId xmlns:p14="http://schemas.microsoft.com/office/powerpoint/2010/main" val="119946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transporting precious cargo.  Not only are we transporting the future, we are transporting somebody else’s baby.  When parents put their child on the school bus they are entrusting us with their child’s safety and well being.</a:t>
            </a:r>
          </a:p>
          <a:p>
            <a:endParaRPr lang="en-US" baseline="0" dirty="0"/>
          </a:p>
          <a:p>
            <a:r>
              <a:rPr lang="en-US" baseline="0" dirty="0"/>
              <a:t>We need to learn from the past to insure the safety of our riders in the future   </a:t>
            </a:r>
            <a:endParaRPr lang="en-US" dirty="0"/>
          </a:p>
          <a:p>
            <a:endParaRPr lang="en-US" dirty="0"/>
          </a:p>
          <a:p>
            <a:r>
              <a:rPr lang="en-US" dirty="0"/>
              <a:t>Since 1998 thirteen students have been killed in the loading zone.</a:t>
            </a:r>
          </a:p>
          <a:p>
            <a:endParaRPr lang="en-US" dirty="0"/>
          </a:p>
          <a:p>
            <a:r>
              <a:rPr lang="en-US" dirty="0"/>
              <a:t> </a:t>
            </a:r>
            <a:r>
              <a:rPr lang="en-US" sz="1200" kern="1200" dirty="0">
                <a:solidFill>
                  <a:schemeClr val="tx1"/>
                </a:solidFill>
                <a:effectLst/>
                <a:latin typeface="+mn-lt"/>
                <a:ea typeface="+mn-ea"/>
                <a:cs typeface="+mn-cs"/>
              </a:rPr>
              <a:t>In order to protect children in</a:t>
            </a:r>
            <a:r>
              <a:rPr lang="en-US" sz="1200" kern="1200" baseline="0" dirty="0">
                <a:solidFill>
                  <a:schemeClr val="tx1"/>
                </a:solidFill>
                <a:effectLst/>
                <a:latin typeface="+mn-lt"/>
                <a:ea typeface="+mn-ea"/>
                <a:cs typeface="+mn-cs"/>
              </a:rPr>
              <a:t> the future</a:t>
            </a:r>
            <a:r>
              <a:rPr lang="en-US" sz="1200" kern="1200" dirty="0">
                <a:solidFill>
                  <a:schemeClr val="tx1"/>
                </a:solidFill>
                <a:effectLst/>
                <a:latin typeface="+mn-lt"/>
                <a:ea typeface="+mn-ea"/>
                <a:cs typeface="+mn-cs"/>
              </a:rPr>
              <a:t>, we must acknowledge that the only adults in a position to have a direct impact on student safety </a:t>
            </a:r>
            <a:r>
              <a:rPr lang="en-US" sz="1200" i="1" kern="1200" dirty="0">
                <a:solidFill>
                  <a:schemeClr val="tx1"/>
                </a:solidFill>
                <a:effectLst/>
                <a:latin typeface="+mn-lt"/>
                <a:ea typeface="+mn-ea"/>
                <a:cs typeface="+mn-cs"/>
              </a:rPr>
              <a:t>at every bus stop</a:t>
            </a:r>
            <a:r>
              <a:rPr lang="en-US" sz="1200" kern="1200" dirty="0">
                <a:solidFill>
                  <a:schemeClr val="tx1"/>
                </a:solidFill>
                <a:effectLst/>
                <a:latin typeface="+mn-lt"/>
                <a:ea typeface="+mn-ea"/>
                <a:cs typeface="+mn-cs"/>
              </a:rPr>
              <a:t> are school bus drivers.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 of</a:t>
            </a:r>
            <a:r>
              <a:rPr lang="en-US" sz="1200" kern="1200" baseline="0" dirty="0">
                <a:solidFill>
                  <a:schemeClr val="tx1"/>
                </a:solidFill>
                <a:effectLst/>
                <a:latin typeface="+mn-lt"/>
                <a:ea typeface="+mn-ea"/>
                <a:cs typeface="+mn-cs"/>
              </a:rPr>
              <a:t> the 7 most recent fatalities, 5 were in middle school or high school</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2</a:t>
            </a:fld>
            <a:endParaRPr lang="en-US"/>
          </a:p>
        </p:txBody>
      </p:sp>
    </p:spTree>
    <p:extLst>
      <p:ext uri="{BB962C8B-B14F-4D97-AF65-F5344CB8AC3E}">
        <p14:creationId xmlns:p14="http://schemas.microsoft.com/office/powerpoint/2010/main" val="392192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this presentation will speak to are the three bullets on this slide.</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3</a:t>
            </a:fld>
            <a:endParaRPr lang="en-US"/>
          </a:p>
        </p:txBody>
      </p:sp>
    </p:spTree>
    <p:extLst>
      <p:ext uri="{BB962C8B-B14F-4D97-AF65-F5344CB8AC3E}">
        <p14:creationId xmlns:p14="http://schemas.microsoft.com/office/powerpoint/2010/main" val="168836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pictures of the two buses involved</a:t>
            </a:r>
            <a:r>
              <a:rPr lang="en-US" baseline="0" dirty="0"/>
              <a:t> in the Knox County Tennessee accident on 12/2/14.</a:t>
            </a:r>
          </a:p>
          <a:p>
            <a:endParaRPr lang="en-US" baseline="0" dirty="0"/>
          </a:p>
          <a:p>
            <a:r>
              <a:rPr lang="en-US" baseline="0" dirty="0"/>
              <a:t>The Driver of the bus that swerved from on lane (top two pictures) was found to be texting while driving.  He looked up after texting to see the traffic in front of him had stopped.  He avoid the vehicle in front of him at the same time as he meant to slam on the brakes but hit the accelerator pedal instead.</a:t>
            </a:r>
          </a:p>
          <a:p>
            <a:endParaRPr lang="en-US" baseline="0" dirty="0"/>
          </a:p>
          <a:p>
            <a:r>
              <a:rPr lang="en-US" baseline="0" dirty="0"/>
              <a:t>Students on the bus has stated that he kept on looking down and they thought that maybe he was falling asleep.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4</a:t>
            </a:fld>
            <a:endParaRPr lang="en-US"/>
          </a:p>
        </p:txBody>
      </p:sp>
    </p:spTree>
    <p:extLst>
      <p:ext uri="{BB962C8B-B14F-4D97-AF65-F5344CB8AC3E}">
        <p14:creationId xmlns:p14="http://schemas.microsoft.com/office/powerpoint/2010/main" val="416637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a:t>
            </a:r>
            <a:r>
              <a:rPr lang="en-US" baseline="0" dirty="0"/>
              <a:t> three fatalities due to a distracted driving accident</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5</a:t>
            </a:fld>
            <a:endParaRPr lang="en-US"/>
          </a:p>
        </p:txBody>
      </p:sp>
    </p:spTree>
    <p:extLst>
      <p:ext uri="{BB962C8B-B14F-4D97-AF65-F5344CB8AC3E}">
        <p14:creationId xmlns:p14="http://schemas.microsoft.com/office/powerpoint/2010/main" val="338534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driver distraction is anything that takes your attention from driving, including activities inside (or even outside) the vehicle. Distracted</a:t>
            </a:r>
            <a:r>
              <a:rPr lang="en-US" baseline="0" dirty="0"/>
              <a:t> driving causes slowed perception, delayed decision making, improper actions and accidents.  Texting involves all three types of driver distraction. Federal Motor Carrier Safety Regulations restrict the use of hand held phones by commercial drivers and they prohibit texting while driving.</a:t>
            </a:r>
          </a:p>
          <a:p>
            <a:endParaRPr lang="en-US" baseline="0" dirty="0"/>
          </a:p>
          <a:p>
            <a:r>
              <a:rPr lang="en-US" baseline="0" dirty="0"/>
              <a:t>You should give examples of each:</a:t>
            </a:r>
          </a:p>
          <a:p>
            <a:endParaRPr lang="en-US" baseline="0" dirty="0"/>
          </a:p>
          <a:p>
            <a:r>
              <a:rPr lang="en-US" baseline="0" dirty="0"/>
              <a:t>Manual – using a hand held phone, texting, eating, drinking, holding route sheets, </a:t>
            </a:r>
            <a:r>
              <a:rPr lang="en-US" baseline="0" dirty="0" err="1"/>
              <a:t>etc</a:t>
            </a:r>
            <a:endParaRPr lang="en-US" baseline="0" dirty="0"/>
          </a:p>
          <a:p>
            <a:endParaRPr lang="en-US" baseline="0" dirty="0"/>
          </a:p>
          <a:p>
            <a:r>
              <a:rPr lang="en-US" baseline="0" dirty="0"/>
              <a:t>Visual – Reading texts, dialing a phone, reading route sheets, looking at students in mirror, watching activities outside the bus.</a:t>
            </a:r>
          </a:p>
          <a:p>
            <a:endParaRPr lang="en-US" baseline="0" dirty="0"/>
          </a:p>
          <a:p>
            <a:r>
              <a:rPr lang="en-US" baseline="0" dirty="0"/>
              <a:t>Cognitive – worrying about a text you got, thinking about what happened at home earlier, worrying about what a co-worker said.</a:t>
            </a:r>
          </a:p>
          <a:p>
            <a:endParaRPr lang="en-US" baseline="0" dirty="0"/>
          </a:p>
          <a:p>
            <a:r>
              <a:rPr lang="en-US" baseline="0" dirty="0"/>
              <a:t>As stated above, texting involves all three types of distractions</a:t>
            </a:r>
          </a:p>
          <a:p>
            <a:endParaRPr lang="en-US" baseline="0" dirty="0"/>
          </a:p>
          <a:p>
            <a:r>
              <a:rPr lang="en-US" sz="1200" b="0" i="0" kern="1200" dirty="0">
                <a:solidFill>
                  <a:schemeClr val="tx1"/>
                </a:solidFill>
                <a:effectLst/>
                <a:latin typeface="+mn-lt"/>
                <a:ea typeface="+mn-ea"/>
                <a:cs typeface="+mn-cs"/>
              </a:rPr>
              <a:t>The results of the Knox</a:t>
            </a:r>
            <a:r>
              <a:rPr lang="en-US" sz="1200" b="0" i="0" kern="1200" baseline="0" dirty="0">
                <a:solidFill>
                  <a:schemeClr val="tx1"/>
                </a:solidFill>
                <a:effectLst/>
                <a:latin typeface="+mn-lt"/>
                <a:ea typeface="+mn-ea"/>
                <a:cs typeface="+mn-cs"/>
              </a:rPr>
              <a:t> County</a:t>
            </a:r>
            <a:r>
              <a:rPr lang="en-US" sz="1200" b="0" i="0" kern="1200" dirty="0">
                <a:solidFill>
                  <a:schemeClr val="tx1"/>
                </a:solidFill>
                <a:effectLst/>
                <a:latin typeface="+mn-lt"/>
                <a:ea typeface="+mn-ea"/>
                <a:cs typeface="+mn-cs"/>
              </a:rPr>
              <a:t> Accident investigation has shown that the driver of bus #44, Mr. Davenport, was driving while distracted due to sending and receiving text messages. Multiple text messages had been sent and received during the time leading up to the crash.  43 people were on the buses, 3 persons died, 24 were injured.  (This video is 3:41 minutes in length,</a:t>
            </a:r>
            <a:r>
              <a:rPr lang="en-US" sz="1200" b="0" i="0" kern="1200" baseline="0" dirty="0">
                <a:solidFill>
                  <a:schemeClr val="tx1"/>
                </a:solidFill>
                <a:effectLst/>
                <a:latin typeface="+mn-lt"/>
                <a:ea typeface="+mn-ea"/>
                <a:cs typeface="+mn-cs"/>
              </a:rPr>
              <a:t> you will need an internet connection and speakers, once video starts you should make it full screen)</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It was also learned that the driver was texting and when he looked up traffic had stopped in front of him.  He swerved and meant to slam on the brakes but hit the accelerator pedal instead.</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6</a:t>
            </a:fld>
            <a:endParaRPr lang="en-US"/>
          </a:p>
        </p:txBody>
      </p:sp>
    </p:spTree>
    <p:extLst>
      <p:ext uri="{BB962C8B-B14F-4D97-AF65-F5344CB8AC3E}">
        <p14:creationId xmlns:p14="http://schemas.microsoft.com/office/powerpoint/2010/main" val="52966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could be shown as part of the driver training.  There are three videos for a combined 30 minutes and 5 seconds long.  You will need speakers for this.  The</a:t>
            </a:r>
            <a:r>
              <a:rPr lang="en-US" baseline="0" dirty="0"/>
              <a:t> videos will run continuous if you let them.</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7</a:t>
            </a:fld>
            <a:endParaRPr lang="en-US"/>
          </a:p>
        </p:txBody>
      </p:sp>
    </p:spTree>
    <p:extLst>
      <p:ext uri="{BB962C8B-B14F-4D97-AF65-F5344CB8AC3E}">
        <p14:creationId xmlns:p14="http://schemas.microsoft.com/office/powerpoint/2010/main" val="374663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t>
            </a:r>
            <a:r>
              <a:rPr lang="en-US" baseline="0" dirty="0"/>
              <a:t> mention that there have been thirteen fatalities since 1998.  You could add a little information on each child that we lost to personalize the message.  Below is basic information on each child</a:t>
            </a:r>
          </a:p>
          <a:p>
            <a:endParaRPr lang="en-US" baseline="0" dirty="0"/>
          </a:p>
          <a:p>
            <a:r>
              <a:rPr lang="en-US" baseline="0" dirty="0"/>
              <a:t>Dalton </a:t>
            </a:r>
            <a:r>
              <a:rPr lang="en-US" baseline="0" dirty="0" err="1"/>
              <a:t>Folwell</a:t>
            </a:r>
            <a:r>
              <a:rPr lang="en-US" baseline="0" dirty="0"/>
              <a:t> – 7 years old – May 17, 1999</a:t>
            </a:r>
          </a:p>
          <a:p>
            <a:endParaRPr lang="en-US" altLang="en-US" sz="1200" dirty="0"/>
          </a:p>
          <a:p>
            <a:r>
              <a:rPr lang="en-US" altLang="en-US" sz="1200" dirty="0"/>
              <a:t>Hispanic female motorist driving on an international driver’s license did not know the requirement to stop for the stop arm and red lights.</a:t>
            </a:r>
            <a:r>
              <a:rPr lang="en-US" altLang="en-US" sz="1200" baseline="0" dirty="0"/>
              <a:t> </a:t>
            </a:r>
            <a:r>
              <a:rPr lang="en-US" altLang="en-US" sz="1200" dirty="0"/>
              <a:t>She struck Dalton, traveling in the opposite direction from the school bus</a:t>
            </a:r>
          </a:p>
          <a:p>
            <a:endParaRPr lang="en-US" altLang="en-US" sz="1200" dirty="0"/>
          </a:p>
          <a:p>
            <a:pPr eaLnBrk="1" hangingPunct="1">
              <a:spcBef>
                <a:spcPct val="0"/>
              </a:spcBef>
              <a:buFontTx/>
              <a:buNone/>
            </a:pPr>
            <a:r>
              <a:rPr lang="en-US" altLang="en-US" sz="1200" dirty="0"/>
              <a:t>Terrance</a:t>
            </a:r>
            <a:r>
              <a:rPr lang="en-US" altLang="en-US" sz="1200" baseline="0" dirty="0"/>
              <a:t> Howard – 5 years old – February 20, 2002 - </a:t>
            </a:r>
            <a:r>
              <a:rPr lang="en-US" altLang="en-US" sz="1200" dirty="0"/>
              <a:t>Struck and killed by oncoming motorist.</a:t>
            </a:r>
          </a:p>
          <a:p>
            <a:pPr eaLnBrk="1" hangingPunct="1">
              <a:spcBef>
                <a:spcPct val="0"/>
              </a:spcBef>
              <a:buFontTx/>
              <a:buNone/>
            </a:pPr>
            <a:r>
              <a:rPr lang="en-US" altLang="en-US" sz="1200" dirty="0"/>
              <a:t>Bus had not come to a complete stop.</a:t>
            </a:r>
          </a:p>
          <a:p>
            <a:pPr eaLnBrk="1" hangingPunct="1">
              <a:spcBef>
                <a:spcPct val="0"/>
              </a:spcBef>
              <a:buFontTx/>
              <a:buNone/>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t>Priscilla Norton</a:t>
            </a:r>
            <a:r>
              <a:rPr lang="en-US" altLang="en-US" sz="1200" baseline="0" dirty="0"/>
              <a:t> -</a:t>
            </a:r>
            <a:r>
              <a:rPr lang="en-US" altLang="en-US" sz="1200" dirty="0"/>
              <a:t> 15 years old – April 16, 2003 -  </a:t>
            </a:r>
            <a:r>
              <a:rPr lang="en-US" altLang="en-US" dirty="0"/>
              <a:t>Exiting the bus when a motorist (66 year old female) went around the bus on the right side (brake failure)</a:t>
            </a:r>
          </a:p>
          <a:p>
            <a:pPr eaLnBrk="1" hangingPunct="1">
              <a:spcBef>
                <a:spcPct val="0"/>
              </a:spcBef>
              <a:buFontTx/>
              <a:buNone/>
            </a:pPr>
            <a:endParaRPr lang="en-US" altLang="en-US" sz="1200" dirty="0"/>
          </a:p>
          <a:p>
            <a:pPr eaLnBrk="1" hangingPunct="1">
              <a:spcBef>
                <a:spcPct val="0"/>
              </a:spcBef>
              <a:buFontTx/>
              <a:buNone/>
            </a:pPr>
            <a:r>
              <a:rPr lang="en-US" altLang="en-US" sz="1200" dirty="0"/>
              <a:t>Ana Maria Sola – 6 years old</a:t>
            </a:r>
            <a:r>
              <a:rPr lang="en-US" altLang="en-US" sz="1200" baseline="0" dirty="0"/>
              <a:t> – November 5, 2003 - </a:t>
            </a:r>
            <a:r>
              <a:rPr lang="en-US" altLang="en-US" sz="1200" dirty="0"/>
              <a:t>Crossing the street to catch the bus. Struck and killed by oncoming motorist.  The driver was a student on his way to school.</a:t>
            </a:r>
          </a:p>
          <a:p>
            <a:pPr eaLnBrk="1" hangingPunct="1">
              <a:spcBef>
                <a:spcPct val="0"/>
              </a:spcBef>
              <a:buFontTx/>
              <a:buNone/>
            </a:pPr>
            <a:endParaRPr lang="en-US" altLang="en-US" sz="1200" dirty="0"/>
          </a:p>
          <a:p>
            <a:pPr eaLnBrk="1" hangingPunct="1">
              <a:spcBef>
                <a:spcPct val="0"/>
              </a:spcBef>
              <a:buFontTx/>
              <a:buNone/>
            </a:pPr>
            <a:r>
              <a:rPr lang="en-US" altLang="en-US" sz="1200" dirty="0"/>
              <a:t>Sheila Hernandez – 5 years old – January 13, 2004 - Boarding the bus when a truck slammed into the back of the bus. Bus did not have parking brake</a:t>
            </a:r>
            <a:r>
              <a:rPr lang="en-US" altLang="en-US" sz="1200" baseline="0" dirty="0"/>
              <a:t> set, and was literally pushed into another county.</a:t>
            </a:r>
          </a:p>
          <a:p>
            <a:pPr eaLnBrk="1" hangingPunct="1">
              <a:spcBef>
                <a:spcPct val="0"/>
              </a:spcBef>
              <a:buFontTx/>
              <a:buNone/>
            </a:pPr>
            <a:endParaRPr lang="en-US" altLang="en-US" sz="1200" baseline="0" dirty="0"/>
          </a:p>
          <a:p>
            <a:pPr eaLnBrk="1" hangingPunct="1">
              <a:spcBef>
                <a:spcPct val="0"/>
              </a:spcBef>
              <a:buFontTx/>
              <a:buNone/>
            </a:pPr>
            <a:r>
              <a:rPr lang="en-US" altLang="en-US" sz="1200" baseline="0" dirty="0"/>
              <a:t>Miguel Posada – 6 years old – October 19, 2004 - </a:t>
            </a:r>
            <a:r>
              <a:rPr lang="en-US" altLang="en-US" sz="1200" dirty="0"/>
              <a:t>Crossing the street to catch the bus. Struck and killed by oncoming</a:t>
            </a:r>
          </a:p>
          <a:p>
            <a:pPr eaLnBrk="1" hangingPunct="1">
              <a:spcBef>
                <a:spcPct val="0"/>
              </a:spcBef>
              <a:buFontTx/>
              <a:buNone/>
            </a:pPr>
            <a:r>
              <a:rPr lang="en-US" altLang="en-US" sz="1200" dirty="0"/>
              <a:t>motorist (substitute teacher)</a:t>
            </a:r>
          </a:p>
          <a:p>
            <a:pPr eaLnBrk="1" hangingPunct="1">
              <a:spcBef>
                <a:spcPct val="0"/>
              </a:spcBef>
              <a:buFontTx/>
              <a:buNone/>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t>Nicholas Adkins – 16 years old –</a:t>
            </a:r>
            <a:r>
              <a:rPr lang="en-US" altLang="en-US" sz="1200" baseline="0" dirty="0"/>
              <a:t> January 26, 2009 - </a:t>
            </a:r>
            <a:r>
              <a:rPr lang="en-US" altLang="en-US" dirty="0"/>
              <a:t>63 year old woman reportedly did not see Nick – or the flashing lights - until it was too late.</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Ashley Ramos Hernandez – 6 years old -</a:t>
            </a:r>
            <a:r>
              <a:rPr lang="en-US" altLang="en-US" baseline="0" dirty="0"/>
              <a:t> August 19, 2009 - </a:t>
            </a:r>
            <a:r>
              <a:rPr lang="en-US" altLang="en-US" sz="1200" dirty="0"/>
              <a:t>83 year old woman thought the bus was turning and, when it didn’t, </a:t>
            </a:r>
            <a:r>
              <a:rPr lang="en-US" altLang="en-US" sz="1200" dirty="0" err="1"/>
              <a:t>proceeeded</a:t>
            </a:r>
            <a:r>
              <a:rPr lang="en-US" altLang="en-US" sz="1200" dirty="0"/>
              <a:t> through the stop sign, striking and killing Ashley.</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t>Adam </a:t>
            </a:r>
            <a:r>
              <a:rPr lang="en-US" altLang="en-US" sz="1200" dirty="0" err="1"/>
              <a:t>Kempf</a:t>
            </a:r>
            <a:r>
              <a:rPr lang="en-US" altLang="en-US" sz="1200" dirty="0"/>
              <a:t> – 12 years old – October 25, 2012 - Adult male driving a van with Mexican driver’s license passed the stopped school bus and swerved in an attempt to avoid hitting Adam. Charged with driving without a license and death by motor vehicle.</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err="1"/>
              <a:t>Hasani</a:t>
            </a:r>
            <a:r>
              <a:rPr lang="en-US" altLang="en-US" sz="1200" dirty="0"/>
              <a:t> Wesley – 11 years old – December 19, 2012 - 47 year old man was driving in the opposite direction.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t>Maria Fernandez </a:t>
            </a:r>
            <a:r>
              <a:rPr lang="en-US" altLang="en-US" sz="1200" dirty="0" err="1"/>
              <a:t>Jiminez</a:t>
            </a:r>
            <a:r>
              <a:rPr lang="en-US" altLang="en-US" sz="1200" dirty="0"/>
              <a:t> – 14 years old – March 25, 2013 - Crossing before bus was stopped. Amber lights activated. No stop sign or red lights.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eaLnBrk="1" hangingPunct="1">
              <a:spcBef>
                <a:spcPct val="0"/>
              </a:spcBef>
              <a:buFontTx/>
              <a:buNone/>
            </a:pPr>
            <a:r>
              <a:rPr lang="en-US" altLang="en-US" sz="1200" dirty="0" err="1"/>
              <a:t>Alyiah</a:t>
            </a:r>
            <a:r>
              <a:rPr lang="en-US" altLang="en-US" sz="1200" dirty="0"/>
              <a:t> McKenzie Morgan – 7 years old – April 23, 2013 - Afternoon stop. Log truck passed the bus from the rear on 2-lane US 421. </a:t>
            </a:r>
          </a:p>
          <a:p>
            <a:pPr eaLnBrk="1" hangingPunct="1">
              <a:spcBef>
                <a:spcPct val="0"/>
              </a:spcBef>
              <a:buFontTx/>
              <a:buNone/>
            </a:pPr>
            <a:r>
              <a:rPr lang="en-US" altLang="en-US" sz="1200" dirty="0"/>
              <a:t>Motorist Johnny Allen Spell charged with Felony Passing a Stopped School Bus, Felony Hit &amp; Run, Involuntary Manslaughter and DWI While Operating a Commercial Motor Vehicle</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err="1"/>
              <a:t>Makinsy</a:t>
            </a:r>
            <a:r>
              <a:rPr lang="en-US" altLang="en-US" sz="1200" dirty="0"/>
              <a:t> Jordan Smith – 17 years old – October 17, 2013 - Morning stop, 6:30 AM.  Motorist 57 year old Barbara Smith passed the extended stop arm and flashing lights, striking </a:t>
            </a:r>
            <a:r>
              <a:rPr lang="en-US" altLang="en-US" sz="1200" dirty="0" err="1"/>
              <a:t>Makinzy</a:t>
            </a:r>
            <a:r>
              <a:rPr lang="en-US" altLang="en-US" sz="1200" dirty="0"/>
              <a:t>. There were no skid marks.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t>Included as a link is the press release</a:t>
            </a:r>
            <a:r>
              <a:rPr lang="en-US" altLang="en-US" sz="1200" baseline="0" dirty="0"/>
              <a:t> regarding the new crossing signal.  You may want to print this out instead of reading it from screen.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aseline="0" dirty="0"/>
              <a:t>The “Safety Video” is a 30 second Public Service Announcement from 1997.  This PSA is still pertinent today.  The first link will bring you to another link that you will need to press to get the video.</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aseline="0" dirty="0"/>
              <a:t>The “Public Awareness Resources” link brings you to http://www.ncbussafety.org/StopArmViolationAwareness.html  that has the resources for the awareness campaigns.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aseline="0" dirty="0"/>
              <a:t>The “Close call with Log Truck takes you to a page on NCBUSSAFETY.  You have to scroll to the bottom of the page and click on the “View the Log Truck Video” button (45 seconds)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aseline="0" dirty="0"/>
              <a:t>It is not that these campaigns have not been effective, as they do reach people, but they have not been effective enough.  We need to do more.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buFontTx/>
              <a:buNone/>
            </a:pPr>
            <a:endParaRPr lang="en-US" altLang="en-US" sz="1200" dirty="0"/>
          </a:p>
          <a:p>
            <a:pPr eaLnBrk="1" hangingPunct="1">
              <a:spcBef>
                <a:spcPct val="0"/>
              </a:spcBef>
              <a:buFontTx/>
              <a:buNone/>
            </a:pPr>
            <a:endParaRPr lang="en-US" altLang="en-US" sz="1200" dirty="0"/>
          </a:p>
          <a:p>
            <a:pPr eaLnBrk="1" hangingPunct="1">
              <a:spcBef>
                <a:spcPct val="0"/>
              </a:spcBef>
              <a:buFontTx/>
              <a:buNone/>
            </a:pPr>
            <a:endParaRPr lang="en-US" altLang="en-US" sz="1200" dirty="0"/>
          </a:p>
          <a:p>
            <a:pPr eaLnBrk="1" hangingPunct="1">
              <a:spcBef>
                <a:spcPct val="0"/>
              </a:spcBef>
              <a:buFontTx/>
              <a:buNone/>
            </a:pPr>
            <a:endParaRPr lang="en-US" altLang="en-US" sz="1200" dirty="0"/>
          </a:p>
          <a:p>
            <a:endParaRPr lang="en-US" altLang="en-US" sz="1200" dirty="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8</a:t>
            </a:fld>
            <a:endParaRPr lang="en-US"/>
          </a:p>
        </p:txBody>
      </p:sp>
    </p:spTree>
    <p:extLst>
      <p:ext uri="{BB962C8B-B14F-4D97-AF65-F5344CB8AC3E}">
        <p14:creationId xmlns:p14="http://schemas.microsoft.com/office/powerpoint/2010/main" val="11462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why we need to do something different. Although</a:t>
            </a:r>
            <a:r>
              <a:rPr lang="en-US" baseline="0" dirty="0"/>
              <a:t> we did not have any fatalities in 2014-15 , we had 5 different incidents involving the injury of  8 students due to passing motorists:</a:t>
            </a:r>
          </a:p>
          <a:p>
            <a:endParaRPr lang="en-US" baseline="0" dirty="0"/>
          </a:p>
          <a:p>
            <a:r>
              <a:rPr lang="en-US" baseline="0" dirty="0"/>
              <a:t>9/30/14	One student injured - 11 years old – hit by passing motorist – 16 year old student driver (AM)</a:t>
            </a:r>
          </a:p>
          <a:p>
            <a:endParaRPr lang="en-US" baseline="0" dirty="0"/>
          </a:p>
          <a:p>
            <a:r>
              <a:rPr lang="en-US" baseline="0" dirty="0"/>
              <a:t>10/2/14	Two students injured – 5  and 10 years old – hit by passing motorist – 27 year old unlicensed driver (AM)</a:t>
            </a:r>
          </a:p>
          <a:p>
            <a:endParaRPr lang="en-US" baseline="0" dirty="0"/>
          </a:p>
          <a:p>
            <a:r>
              <a:rPr lang="en-US" baseline="0" dirty="0"/>
              <a:t>12/12/14	One student injured , airlifted to hospital in Charlotte– 17 years old – hit by passing motorist – 72 year old driver (AM)</a:t>
            </a:r>
          </a:p>
          <a:p>
            <a:endParaRPr lang="en-US" baseline="0" dirty="0"/>
          </a:p>
          <a:p>
            <a:r>
              <a:rPr lang="en-US" baseline="0" dirty="0"/>
              <a:t>12/19/14	Three students injured, two airlifted to hospital– 9, 10 and 15 years old – hit by passing motorist – 85 year old driver (AM)</a:t>
            </a:r>
          </a:p>
          <a:p>
            <a:endParaRPr lang="en-US" baseline="0" dirty="0"/>
          </a:p>
          <a:p>
            <a:r>
              <a:rPr lang="en-US" baseline="0" dirty="0"/>
              <a:t>3/25/15	One student injured, airlifted to Duke University Medical Center– 14 years old – hit by passing motorist – 33 year old unlicensed driver (AM)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9</a:t>
            </a:fld>
            <a:endParaRPr lang="en-US"/>
          </a:p>
        </p:txBody>
      </p:sp>
    </p:spTree>
    <p:extLst>
      <p:ext uri="{BB962C8B-B14F-4D97-AF65-F5344CB8AC3E}">
        <p14:creationId xmlns:p14="http://schemas.microsoft.com/office/powerpoint/2010/main" val="2102291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FE0596F-6D4D-4BA2-806D-0732BC5B46F0}"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0596F-6D4D-4BA2-806D-0732BC5B46F0}"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0596F-6D4D-4BA2-806D-0732BC5B46F0}"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FE0596F-6D4D-4BA2-806D-0732BC5B46F0}"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0596F-6D4D-4BA2-806D-0732BC5B46F0}"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FE0596F-6D4D-4BA2-806D-0732BC5B46F0}"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FE0596F-6D4D-4BA2-806D-0732BC5B46F0}"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E0596F-6D4D-4BA2-806D-0732BC5B46F0}"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0596F-6D4D-4BA2-806D-0732BC5B46F0}"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0596F-6D4D-4BA2-806D-0732BC5B46F0}"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0596F-6D4D-4BA2-806D-0732BC5B46F0}"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FE0596F-6D4D-4BA2-806D-0732BC5B46F0}" type="datetimeFigureOut">
              <a:rPr lang="en-US" smtClean="0"/>
              <a:t>7/29/2016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92A223E-6B74-413A-8AB3-BD372D374CE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3YGXi0-kfb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local8now.com/home/headlines/Details-released-of-deadly-Knox-Co-school-bus-crash-306273471.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sa.gov/first-observer/first-observer-school-transport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10.jpeg"/><Relationship Id="rId18" Type="http://schemas.openxmlformats.org/officeDocument/2006/relationships/image" Target="../media/image32.jpeg"/><Relationship Id="rId3" Type="http://schemas.openxmlformats.org/officeDocument/2006/relationships/hyperlink" Target="http://www.ncpublicschools.org/newsroom/news/2015-16/20150709-01" TargetMode="External"/><Relationship Id="rId7" Type="http://schemas.openxmlformats.org/officeDocument/2006/relationships/image" Target="../media/image4.jpeg"/><Relationship Id="rId12" Type="http://schemas.openxmlformats.org/officeDocument/2006/relationships/image" Target="../media/image27.jpeg"/><Relationship Id="rId17" Type="http://schemas.openxmlformats.org/officeDocument/2006/relationships/image" Target="../media/image31.jpeg"/><Relationship Id="rId2" Type="http://schemas.openxmlformats.org/officeDocument/2006/relationships/notesSlide" Target="../notesSlides/notesSlide8.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www.ncbussafety.org/StopArmViolationCamera/index.html" TargetMode="External"/><Relationship Id="rId11" Type="http://schemas.openxmlformats.org/officeDocument/2006/relationships/image" Target="../media/image8.jpeg"/><Relationship Id="rId5" Type="http://schemas.openxmlformats.org/officeDocument/2006/relationships/hyperlink" Target="http://www.ncbussafety.org/StopArmViolationAwareness.html" TargetMode="External"/><Relationship Id="rId15" Type="http://schemas.openxmlformats.org/officeDocument/2006/relationships/image" Target="../media/image29.jpeg"/><Relationship Id="rId10" Type="http://schemas.openxmlformats.org/officeDocument/2006/relationships/image" Target="../media/image7.jpeg"/><Relationship Id="rId19" Type="http://schemas.openxmlformats.org/officeDocument/2006/relationships/image" Target="../media/image33.jpeg"/><Relationship Id="rId4" Type="http://schemas.openxmlformats.org/officeDocument/2006/relationships/hyperlink" Target="http://www.ncbussafety.org/SchoolBusSafety/SBSWvideo.html" TargetMode="External"/><Relationship Id="rId9" Type="http://schemas.openxmlformats.org/officeDocument/2006/relationships/image" Target="../media/image26.jpeg"/><Relationship Id="rId1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a:t>BUS DRIVER TRAINING</a:t>
            </a:r>
          </a:p>
          <a:p>
            <a:pPr algn="r"/>
            <a:r>
              <a:rPr lang="en-US" sz="2000" dirty="0"/>
              <a:t>NC Department of Public Instruction</a:t>
            </a:r>
          </a:p>
          <a:p>
            <a:pPr algn="r"/>
            <a:r>
              <a:rPr lang="en-US" sz="2000" dirty="0"/>
              <a:t>August, 2016</a:t>
            </a:r>
          </a:p>
        </p:txBody>
      </p:sp>
      <p:sp>
        <p:nvSpPr>
          <p:cNvPr id="2" name="Title 1"/>
          <p:cNvSpPr>
            <a:spLocks noGrp="1"/>
          </p:cNvSpPr>
          <p:nvPr>
            <p:ph type="ctrTitle"/>
          </p:nvPr>
        </p:nvSpPr>
        <p:spPr/>
        <p:txBody>
          <a:bodyPr/>
          <a:lstStyle/>
          <a:p>
            <a:r>
              <a:rPr lang="en-US" dirty="0"/>
              <a:t>WELCOME BACK!</a:t>
            </a:r>
          </a:p>
        </p:txBody>
      </p:sp>
    </p:spTree>
    <p:extLst>
      <p:ext uri="{BB962C8B-B14F-4D97-AF65-F5344CB8AC3E}">
        <p14:creationId xmlns:p14="http://schemas.microsoft.com/office/powerpoint/2010/main" val="158685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CAROLINA CROSSING SIGNAL</a:t>
            </a:r>
          </a:p>
        </p:txBody>
      </p:sp>
      <p:sp>
        <p:nvSpPr>
          <p:cNvPr id="3" name="Content Placeholder 2"/>
          <p:cNvSpPr>
            <a:spLocks noGrp="1"/>
          </p:cNvSpPr>
          <p:nvPr>
            <p:ph sz="quarter" idx="13"/>
          </p:nvPr>
        </p:nvSpPr>
        <p:spPr/>
        <p:txBody>
          <a:bodyPr>
            <a:normAutofit/>
          </a:bodyPr>
          <a:lstStyle/>
          <a:p>
            <a:r>
              <a:rPr lang="en-US" sz="2400" dirty="0"/>
              <a:t>Effective January 1, 2016 North Carolina school districts will be using a standard crossing signal to help protect students when they need to cross the street to board the bus or after exiting the bus. </a:t>
            </a:r>
          </a:p>
          <a:p>
            <a:r>
              <a:rPr lang="en-US" sz="2400" dirty="0"/>
              <a:t>A driver signal is recommended in the National School Transportation Specifications &amp; Procedures Book</a:t>
            </a:r>
          </a:p>
          <a:p>
            <a:r>
              <a:rPr lang="en-US" sz="2400" dirty="0"/>
              <a:t>The Federal Commercial Driver’s License Manual includes in their procedures a drivers signal</a:t>
            </a:r>
          </a:p>
          <a:p>
            <a:endParaRPr lang="en-US" sz="2400" dirty="0"/>
          </a:p>
        </p:txBody>
      </p:sp>
    </p:spTree>
    <p:extLst>
      <p:ext uri="{BB962C8B-B14F-4D97-AF65-F5344CB8AC3E}">
        <p14:creationId xmlns:p14="http://schemas.microsoft.com/office/powerpoint/2010/main" val="111035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Liability concerns</a:t>
            </a:r>
          </a:p>
        </p:txBody>
      </p:sp>
      <p:sp>
        <p:nvSpPr>
          <p:cNvPr id="3" name="Content Placeholder 2"/>
          <p:cNvSpPr>
            <a:spLocks noGrp="1"/>
          </p:cNvSpPr>
          <p:nvPr>
            <p:ph sz="quarter" idx="13"/>
          </p:nvPr>
        </p:nvSpPr>
        <p:spPr/>
        <p:txBody>
          <a:bodyPr>
            <a:normAutofit/>
          </a:bodyPr>
          <a:lstStyle/>
          <a:p>
            <a:r>
              <a:rPr lang="en-US" sz="3200" dirty="0"/>
              <a:t>Everyone has potential </a:t>
            </a:r>
            <a:r>
              <a:rPr lang="en-US" sz="3200" dirty="0" err="1"/>
              <a:t>liabilty</a:t>
            </a:r>
            <a:r>
              <a:rPr lang="en-US" sz="3200" dirty="0"/>
              <a:t> – mainly if they do not do their jobs right. We have it now and this process does not change it.</a:t>
            </a:r>
          </a:p>
          <a:p>
            <a:r>
              <a:rPr lang="en-US" sz="3200" dirty="0"/>
              <a:t>When a driver is negligent in their duties, they become liable</a:t>
            </a:r>
          </a:p>
          <a:p>
            <a:r>
              <a:rPr lang="en-US" sz="3200" dirty="0"/>
              <a:t>Because it is recommended nationally, we’re liable if we don’t have a crossing signal</a:t>
            </a:r>
          </a:p>
        </p:txBody>
      </p:sp>
    </p:spTree>
    <p:extLst>
      <p:ext uri="{BB962C8B-B14F-4D97-AF65-F5344CB8AC3E}">
        <p14:creationId xmlns:p14="http://schemas.microsoft.com/office/powerpoint/2010/main" val="338023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962400" cy="1325562"/>
          </a:xfrm>
        </p:spPr>
        <p:txBody>
          <a:bodyPr/>
          <a:lstStyle/>
          <a:p>
            <a:r>
              <a:rPr lang="en-US" sz="2400" dirty="0"/>
              <a:t>Drivers Morning</a:t>
            </a:r>
            <a:br>
              <a:rPr lang="en-US" sz="2400" dirty="0"/>
            </a:br>
            <a:r>
              <a:rPr lang="en-US" sz="2400" dirty="0"/>
              <a:t>instructions Card</a:t>
            </a:r>
            <a:br>
              <a:rPr lang="en-US" sz="2800" dirty="0"/>
            </a:br>
            <a:endParaRPr lang="en-US" dirty="0"/>
          </a:p>
        </p:txBody>
      </p:sp>
      <p:sp>
        <p:nvSpPr>
          <p:cNvPr id="3" name="Content Placeholder 2"/>
          <p:cNvSpPr>
            <a:spLocks noGrp="1"/>
          </p:cNvSpPr>
          <p:nvPr>
            <p:ph sz="quarter" idx="13"/>
          </p:nvPr>
        </p:nvSpPr>
        <p:spPr>
          <a:xfrm>
            <a:off x="609600" y="1371600"/>
            <a:ext cx="5715000" cy="4343400"/>
          </a:xfrm>
        </p:spPr>
        <p:txBody>
          <a:bodyPr>
            <a:normAutofit fontScale="32500" lnSpcReduction="20000"/>
          </a:bodyPr>
          <a:lstStyle/>
          <a:p>
            <a:r>
              <a:rPr lang="en-US" sz="5200" dirty="0"/>
              <a:t>Activate amber warning lights 300 feet in advance of the passenger stop. </a:t>
            </a:r>
          </a:p>
          <a:p>
            <a:r>
              <a:rPr lang="en-US" sz="5200" dirty="0"/>
              <a:t>Come to a complete stop. Set Parking Brake. Put in </a:t>
            </a:r>
            <a:r>
              <a:rPr lang="en-US" sz="5200" dirty="0" err="1"/>
              <a:t>nuetral</a:t>
            </a:r>
            <a:endParaRPr lang="en-US" sz="5200" dirty="0"/>
          </a:p>
          <a:p>
            <a:pPr lvl="0"/>
            <a:r>
              <a:rPr lang="en-US" sz="5200" dirty="0"/>
              <a:t>If students have to cross, hold left palm up to signal the students to wait.</a:t>
            </a:r>
          </a:p>
          <a:p>
            <a:pPr lvl="0"/>
            <a:r>
              <a:rPr lang="en-US" sz="5200" dirty="0"/>
              <a:t>Activate red lights (using middle position if there is a 3 position switch).</a:t>
            </a:r>
          </a:p>
          <a:p>
            <a:r>
              <a:rPr lang="en-US" sz="5200" dirty="0"/>
              <a:t>When safe, open door, give “thumbs up”, signaling students it’s okay to cross and then point in the direction they are walking to cross the street. Make sure they also check for traffic.</a:t>
            </a:r>
          </a:p>
          <a:p>
            <a:r>
              <a:rPr lang="en-US" sz="5200" dirty="0"/>
              <a:t>Count, watch and recount students.</a:t>
            </a:r>
          </a:p>
          <a:p>
            <a:r>
              <a:rPr lang="en-US" sz="5200" dirty="0"/>
              <a:t>When students are safe, close the door. </a:t>
            </a:r>
          </a:p>
          <a:p>
            <a:r>
              <a:rPr lang="en-US" sz="5200" dirty="0"/>
              <a:t>Check all mirrors from left to right for students and traffic. </a:t>
            </a:r>
          </a:p>
          <a:p>
            <a:r>
              <a:rPr lang="en-US" sz="5200" dirty="0"/>
              <a:t>Proceed slowly while checking for students. </a:t>
            </a:r>
          </a:p>
          <a:p>
            <a:pPr marL="0" indent="0">
              <a:buNone/>
            </a:pPr>
            <a:endParaRPr lang="en-US" sz="3200" cap="all" dirty="0"/>
          </a:p>
        </p:txBody>
      </p:sp>
      <p:sp>
        <p:nvSpPr>
          <p:cNvPr id="4" name="TextBox 3"/>
          <p:cNvSpPr txBox="1"/>
          <p:nvPr/>
        </p:nvSpPr>
        <p:spPr>
          <a:xfrm>
            <a:off x="824344" y="6095999"/>
            <a:ext cx="7862455" cy="369332"/>
          </a:xfrm>
          <a:prstGeom prst="rect">
            <a:avLst/>
          </a:prstGeom>
          <a:noFill/>
        </p:spPr>
        <p:txBody>
          <a:bodyPr wrap="square" rtlCol="0">
            <a:spAutoFit/>
          </a:bodyPr>
          <a:lstStyle/>
          <a:p>
            <a:r>
              <a:rPr lang="en-US" dirty="0"/>
              <a:t>IF IT IS DARK, TURN ON INTERIOR LIGHT SO STUDENTS CAN SEE YOUR SIGNAL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19101"/>
            <a:ext cx="2326635" cy="5295899"/>
          </a:xfrm>
          <a:prstGeom prst="rect">
            <a:avLst/>
          </a:prstGeom>
        </p:spPr>
      </p:pic>
    </p:spTree>
    <p:extLst>
      <p:ext uri="{BB962C8B-B14F-4D97-AF65-F5344CB8AC3E}">
        <p14:creationId xmlns:p14="http://schemas.microsoft.com/office/powerpoint/2010/main" val="331816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019800" cy="457200"/>
          </a:xfrm>
        </p:spPr>
        <p:txBody>
          <a:bodyPr/>
          <a:lstStyle/>
          <a:p>
            <a:r>
              <a:rPr lang="en-US" sz="2400" dirty="0"/>
              <a:t>Drivers afternoon instructions card</a:t>
            </a:r>
          </a:p>
        </p:txBody>
      </p:sp>
      <p:sp>
        <p:nvSpPr>
          <p:cNvPr id="3" name="Content Placeholder 2"/>
          <p:cNvSpPr>
            <a:spLocks noGrp="1"/>
          </p:cNvSpPr>
          <p:nvPr>
            <p:ph sz="quarter" idx="13"/>
          </p:nvPr>
        </p:nvSpPr>
        <p:spPr>
          <a:xfrm>
            <a:off x="533400" y="990600"/>
            <a:ext cx="6248400" cy="4876800"/>
          </a:xfrm>
        </p:spPr>
        <p:txBody>
          <a:bodyPr>
            <a:normAutofit fontScale="62500" lnSpcReduction="20000"/>
          </a:bodyPr>
          <a:lstStyle/>
          <a:p>
            <a:pPr lvl="0"/>
            <a:r>
              <a:rPr lang="en-US" sz="2500" dirty="0"/>
              <a:t>Activate amber warning lights 300 feet in advance of the passenger stop.</a:t>
            </a:r>
          </a:p>
          <a:p>
            <a:pPr lvl="0"/>
            <a:r>
              <a:rPr lang="en-US" sz="2500" dirty="0"/>
              <a:t>Come to a complete stop. Set parking brake. Put in </a:t>
            </a:r>
            <a:r>
              <a:rPr lang="en-US" sz="2500" dirty="0" err="1"/>
              <a:t>nuetral</a:t>
            </a:r>
            <a:endParaRPr lang="en-US" sz="2500" dirty="0"/>
          </a:p>
          <a:p>
            <a:pPr lvl="0"/>
            <a:r>
              <a:rPr lang="en-US" sz="2500" dirty="0"/>
              <a:t>Activate red lights (using middle position if there is a 3 position switch).</a:t>
            </a:r>
          </a:p>
          <a:p>
            <a:pPr lvl="0"/>
            <a:r>
              <a:rPr lang="en-US" sz="2500" dirty="0"/>
              <a:t>If students have to cross, remind them to walk away from the right front of the bus in full view of the driver, going past the extended bus crossing arm and wait for the drivers signal</a:t>
            </a:r>
          </a:p>
          <a:p>
            <a:pPr lvl="0"/>
            <a:r>
              <a:rPr lang="en-US" sz="2500" dirty="0"/>
              <a:t>When safe open door.</a:t>
            </a:r>
          </a:p>
          <a:p>
            <a:pPr lvl="0"/>
            <a:r>
              <a:rPr lang="en-US" sz="2500" dirty="0"/>
              <a:t>Remind students to look both ways while exiting the bus.</a:t>
            </a:r>
          </a:p>
          <a:p>
            <a:pPr lvl="0"/>
            <a:r>
              <a:rPr lang="en-US" sz="2500" dirty="0"/>
              <a:t>Hold right palm up for students to wait.</a:t>
            </a:r>
          </a:p>
          <a:p>
            <a:pPr lvl="0"/>
            <a:r>
              <a:rPr lang="en-US" sz="2500" dirty="0"/>
              <a:t>When safe, open door, give “thumbs up”, signaling students it’s okay to cross and then point in the direction they are walking to cross the street. Make sure they also check for traffic. Students should stop before stepping away from lane the bus is in.</a:t>
            </a:r>
          </a:p>
          <a:p>
            <a:pPr lvl="0"/>
            <a:r>
              <a:rPr lang="en-US" sz="2500" dirty="0"/>
              <a:t>Count, watch and recount the students that have exited your bus.</a:t>
            </a:r>
          </a:p>
          <a:p>
            <a:pPr lvl="0"/>
            <a:r>
              <a:rPr lang="en-US" sz="2500" dirty="0"/>
              <a:t>Close door (when students are in a safe area). </a:t>
            </a:r>
          </a:p>
          <a:p>
            <a:r>
              <a:rPr lang="en-US" sz="2500" dirty="0"/>
              <a:t>• Check all mirrors for students and traffic. </a:t>
            </a:r>
          </a:p>
          <a:p>
            <a:r>
              <a:rPr lang="en-US" sz="2500" dirty="0"/>
              <a:t>• Proceed slowly while checking for students. </a:t>
            </a:r>
          </a:p>
          <a:p>
            <a:endParaRPr lang="en-US" dirty="0"/>
          </a:p>
        </p:txBody>
      </p:sp>
      <p:sp>
        <p:nvSpPr>
          <p:cNvPr id="5" name="TextBox 4"/>
          <p:cNvSpPr txBox="1"/>
          <p:nvPr/>
        </p:nvSpPr>
        <p:spPr>
          <a:xfrm>
            <a:off x="914400" y="6096000"/>
            <a:ext cx="7875494" cy="369332"/>
          </a:xfrm>
          <a:prstGeom prst="rect">
            <a:avLst/>
          </a:prstGeom>
          <a:noFill/>
        </p:spPr>
        <p:txBody>
          <a:bodyPr wrap="square" rtlCol="0">
            <a:spAutoFit/>
          </a:bodyPr>
          <a:lstStyle/>
          <a:p>
            <a:r>
              <a:rPr lang="en-US" dirty="0"/>
              <a:t>IF IT IS DARK, TURN ON INTERIOR LIGHT SO STUDENTS CAN SEE YOUR SIGNAL</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762000"/>
            <a:ext cx="2008094" cy="5090160"/>
          </a:xfrm>
          <a:prstGeom prst="rect">
            <a:avLst/>
          </a:prstGeom>
        </p:spPr>
      </p:pic>
    </p:spTree>
    <p:extLst>
      <p:ext uri="{BB962C8B-B14F-4D97-AF65-F5344CB8AC3E}">
        <p14:creationId xmlns:p14="http://schemas.microsoft.com/office/powerpoint/2010/main" val="119795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a:t>What the students will be taught - am</a:t>
            </a:r>
          </a:p>
        </p:txBody>
      </p:sp>
      <p:sp>
        <p:nvSpPr>
          <p:cNvPr id="3" name="Content Placeholder 2"/>
          <p:cNvSpPr>
            <a:spLocks noGrp="1"/>
          </p:cNvSpPr>
          <p:nvPr>
            <p:ph sz="quarter" idx="13"/>
          </p:nvPr>
        </p:nvSpPr>
        <p:spPr/>
        <p:txBody>
          <a:bodyPr/>
          <a:lstStyle/>
          <a:p>
            <a:endParaRPr lang="en-US" dirty="0"/>
          </a:p>
        </p:txBody>
      </p:sp>
      <p:pic>
        <p:nvPicPr>
          <p:cNvPr id="1026" name="Picture 2" descr="J:\FPS\FIN\TRAN\STOPARM\ImprovedLoadingProcedures\TrainingMaterials\MorningCross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70" y="990600"/>
            <a:ext cx="887505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5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a:t>What the students will be taught - PM</a:t>
            </a:r>
          </a:p>
        </p:txBody>
      </p:sp>
      <p:sp>
        <p:nvSpPr>
          <p:cNvPr id="3" name="Content Placeholder 2"/>
          <p:cNvSpPr>
            <a:spLocks noGrp="1"/>
          </p:cNvSpPr>
          <p:nvPr>
            <p:ph sz="quarter" idx="13"/>
          </p:nvPr>
        </p:nvSpPr>
        <p:spPr/>
        <p:txBody>
          <a:bodyPr/>
          <a:lstStyle/>
          <a:p>
            <a:endParaRPr lang="en-US" dirty="0"/>
          </a:p>
        </p:txBody>
      </p:sp>
      <p:pic>
        <p:nvPicPr>
          <p:cNvPr id="2050" name="Picture 2" descr="J:\FPS\FIN\TRAN\STOPARM\ImprovedLoadingProcedures\TrainingMaterials\AfternoonCross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70" y="990600"/>
            <a:ext cx="887505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63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s-ES" dirty="0"/>
              <a:t>en español</a:t>
            </a:r>
            <a:endParaRPr lang="en-US"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781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4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pPr algn="ctr"/>
            <a:r>
              <a:rPr lang="es-ES" dirty="0"/>
              <a:t>en español</a:t>
            </a:r>
            <a:endParaRPr lang="en-US"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0" y="996198"/>
            <a:ext cx="7010399" cy="532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329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the students attention</a:t>
            </a:r>
          </a:p>
        </p:txBody>
      </p:sp>
      <p:sp>
        <p:nvSpPr>
          <p:cNvPr id="3" name="Content Placeholder 2"/>
          <p:cNvSpPr>
            <a:spLocks noGrp="1"/>
          </p:cNvSpPr>
          <p:nvPr>
            <p:ph sz="quarter" idx="13"/>
          </p:nvPr>
        </p:nvSpPr>
        <p:spPr/>
        <p:txBody>
          <a:bodyPr>
            <a:normAutofit/>
          </a:bodyPr>
          <a:lstStyle/>
          <a:p>
            <a:endParaRPr lang="en-US" sz="2400" dirty="0"/>
          </a:p>
          <a:p>
            <a:r>
              <a:rPr lang="en-US" sz="2400" dirty="0"/>
              <a:t>A key to the crossing signal is the fact that you are getting the students attention.</a:t>
            </a:r>
          </a:p>
          <a:p>
            <a:r>
              <a:rPr lang="en-US" sz="2400" dirty="0"/>
              <a:t>If students are wearing earbuds/headphones, or are talking on the phone, or are texting, the Driver does not have their attention.</a:t>
            </a:r>
          </a:p>
          <a:p>
            <a:r>
              <a:rPr lang="en-US" sz="2400" dirty="0">
                <a:hlinkClick r:id="rId3"/>
              </a:rPr>
              <a:t>#BRAKE4BUSES</a:t>
            </a:r>
            <a:endParaRPr lang="en-US" sz="2400" dirty="0"/>
          </a:p>
        </p:txBody>
      </p:sp>
    </p:spTree>
    <p:extLst>
      <p:ext uri="{BB962C8B-B14F-4D97-AF65-F5344CB8AC3E}">
        <p14:creationId xmlns:p14="http://schemas.microsoft.com/office/powerpoint/2010/main" val="159601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the students attention</a:t>
            </a:r>
          </a:p>
        </p:txBody>
      </p:sp>
      <p:sp>
        <p:nvSpPr>
          <p:cNvPr id="3" name="Content Placeholder 2"/>
          <p:cNvSpPr>
            <a:spLocks noGrp="1"/>
          </p:cNvSpPr>
          <p:nvPr>
            <p:ph sz="quarter" idx="13"/>
          </p:nvPr>
        </p:nvSpPr>
        <p:spPr/>
        <p:txBody>
          <a:bodyPr>
            <a:noAutofit/>
          </a:bodyPr>
          <a:lstStyle/>
          <a:p>
            <a:r>
              <a:rPr lang="en-US" sz="2400" dirty="0"/>
              <a:t>We must take every step to protect the students we transport</a:t>
            </a:r>
          </a:p>
          <a:p>
            <a:r>
              <a:rPr lang="en-US" sz="2400" dirty="0"/>
              <a:t>We cannot control the other motorists, we can do everything we can to make them aware of the dangers of passing a stopped school bus</a:t>
            </a:r>
          </a:p>
          <a:p>
            <a:r>
              <a:rPr lang="en-US" sz="2400" dirty="0"/>
              <a:t>We can emphasize, day after day, at each bus stop that the student must look both ways exiting the bus, then continually when crossing the road and that they look at the driver to get the signal to cross.</a:t>
            </a:r>
          </a:p>
          <a:p>
            <a:r>
              <a:rPr lang="en-US" sz="2400" dirty="0"/>
              <a:t>WE NEED THEIR ATTENTION TO MAKE SURE THEY PAY ATTENTION!</a:t>
            </a:r>
          </a:p>
        </p:txBody>
      </p:sp>
    </p:spTree>
    <p:extLst>
      <p:ext uri="{BB962C8B-B14F-4D97-AF65-F5344CB8AC3E}">
        <p14:creationId xmlns:p14="http://schemas.microsoft.com/office/powerpoint/2010/main" val="127169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NEED FOR SAFE school BUS TRANSPORTATION</a:t>
            </a:r>
          </a:p>
        </p:txBody>
      </p:sp>
      <p:sp>
        <p:nvSpPr>
          <p:cNvPr id="3" name="Content Placeholder 2"/>
          <p:cNvSpPr>
            <a:spLocks noGrp="1"/>
          </p:cNvSpPr>
          <p:nvPr>
            <p:ph sz="quarter" idx="13"/>
          </p:nvPr>
        </p:nvSpPr>
        <p:spPr/>
        <p:txBody>
          <a:bodyPr>
            <a:normAutofit lnSpcReduction="10000"/>
          </a:bodyPr>
          <a:lstStyle/>
          <a:p>
            <a:r>
              <a:rPr lang="en-US" sz="2400" dirty="0"/>
              <a:t>Thirteen NC Loading Zone Fatalities since 1998</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What adult is in a position to have a direct impact on student safety at every bus stop?</a:t>
            </a:r>
          </a:p>
        </p:txBody>
      </p:sp>
      <p:grpSp>
        <p:nvGrpSpPr>
          <p:cNvPr id="4" name="Group 3"/>
          <p:cNvGrpSpPr>
            <a:grpSpLocks noChangeAspect="1"/>
          </p:cNvGrpSpPr>
          <p:nvPr/>
        </p:nvGrpSpPr>
        <p:grpSpPr>
          <a:xfrm>
            <a:off x="1097968" y="2115253"/>
            <a:ext cx="6934200" cy="2532947"/>
            <a:chOff x="0" y="0"/>
            <a:chExt cx="7612062" cy="2801937"/>
          </a:xfrm>
        </p:grpSpPr>
        <p:pic>
          <p:nvPicPr>
            <p:cNvPr id="5" name="Picture 4" descr="Miguel Posa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9962" y="0"/>
              <a:ext cx="1122363"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Sheila Hernandez"/>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8700" y="11112"/>
              <a:ext cx="12192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Story suggests that we really may be leaving race behin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325" y="0"/>
              <a:ext cx="10795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rrance Howar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47825" y="0"/>
              <a:ext cx="1182687" cy="138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Priscilla Danielle Norton,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30512" y="0"/>
              <a:ext cx="81121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ick Adki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9500" y="1398587"/>
              <a:ext cx="1058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2__________06-bus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41725" y="11112"/>
              <a:ext cx="1196975"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Story Phot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81637" y="1411287"/>
              <a:ext cx="11303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memorial marks the side of the road where Maria Fernandez Jimenez was struck by a car as she crossed N.C. 50 to catch a school bus.         - KJAHNER@NEWSOBSERVER.COM"/>
            <p:cNvPicPr>
              <a:picLocks noChangeAspect="1" noChangeArrowheads="1"/>
            </p:cNvPicPr>
            <p:nvPr/>
          </p:nvPicPr>
          <p:blipFill>
            <a:blip r:embed="rId11" cstate="email">
              <a:extLst>
                <a:ext uri="{28A0092B-C50C-407E-A947-70E740481C1C}">
                  <a14:useLocalDpi xmlns:a14="http://schemas.microsoft.com/office/drawing/2010/main"/>
                </a:ext>
              </a:extLst>
            </a:blip>
            <a:srcRect t="-15025"/>
            <a:stretch>
              <a:fillRect/>
            </a:stretch>
          </p:blipFill>
          <p:spPr bwMode="auto">
            <a:xfrm>
              <a:off x="4383087" y="1217612"/>
              <a:ext cx="1127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ick Adki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1411287"/>
              <a:ext cx="10572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57275" y="1411287"/>
              <a:ext cx="10795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dam Kemp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14550" y="1382712"/>
              <a:ext cx="13001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asani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14712" y="1411287"/>
              <a:ext cx="968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media.wcnc.com/images/600*338/crash_1017.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94475" y="1370012"/>
              <a:ext cx="1017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554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a:t>BUS DRIVER TRAINING</a:t>
            </a:r>
          </a:p>
          <a:p>
            <a:pPr algn="r"/>
            <a:r>
              <a:rPr lang="en-US" sz="2000" dirty="0"/>
              <a:t>NC Department of Public Instruction</a:t>
            </a:r>
          </a:p>
          <a:p>
            <a:pPr algn="r"/>
            <a:r>
              <a:rPr lang="en-US" sz="2000" dirty="0"/>
              <a:t>August, 2016</a:t>
            </a:r>
          </a:p>
        </p:txBody>
      </p:sp>
      <p:sp>
        <p:nvSpPr>
          <p:cNvPr id="2" name="Title 1"/>
          <p:cNvSpPr>
            <a:spLocks noGrp="1"/>
          </p:cNvSpPr>
          <p:nvPr>
            <p:ph type="ctrTitle"/>
          </p:nvPr>
        </p:nvSpPr>
        <p:spPr/>
        <p:txBody>
          <a:bodyPr/>
          <a:lstStyle/>
          <a:p>
            <a:r>
              <a:rPr lang="en-US" dirty="0"/>
              <a:t>Thank you</a:t>
            </a:r>
            <a:br>
              <a:rPr lang="en-US" dirty="0"/>
            </a:br>
            <a:br>
              <a:rPr lang="en-US" dirty="0"/>
            </a:br>
            <a:r>
              <a:rPr lang="en-US" dirty="0"/>
              <a:t>please continue to do all you can this year to protect our precious cargo</a:t>
            </a:r>
          </a:p>
        </p:txBody>
      </p:sp>
    </p:spTree>
    <p:extLst>
      <p:ext uri="{BB962C8B-B14F-4D97-AF65-F5344CB8AC3E}">
        <p14:creationId xmlns:p14="http://schemas.microsoft.com/office/powerpoint/2010/main" val="37440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NC School Bus Driver Training</a:t>
            </a:r>
            <a:br>
              <a:rPr lang="en-US" dirty="0"/>
            </a:br>
            <a:r>
              <a:rPr lang="en-US" dirty="0"/>
              <a:t>TO PREPARE FOR 2016-17</a:t>
            </a:r>
          </a:p>
        </p:txBody>
      </p:sp>
      <p:sp>
        <p:nvSpPr>
          <p:cNvPr id="3" name="Content Placeholder 2"/>
          <p:cNvSpPr>
            <a:spLocks noGrp="1"/>
          </p:cNvSpPr>
          <p:nvPr>
            <p:ph sz="quarter" idx="13"/>
          </p:nvPr>
        </p:nvSpPr>
        <p:spPr>
          <a:xfrm>
            <a:off x="609600" y="1600200"/>
            <a:ext cx="7924800" cy="4572000"/>
          </a:xfrm>
        </p:spPr>
        <p:txBody>
          <a:bodyPr>
            <a:normAutofit/>
          </a:bodyPr>
          <a:lstStyle/>
          <a:p>
            <a:endParaRPr lang="en-US" sz="2400" dirty="0"/>
          </a:p>
          <a:p>
            <a:r>
              <a:rPr lang="en-US" sz="2800" dirty="0"/>
              <a:t>Cell phones and Texting – Distracted Driving</a:t>
            </a:r>
          </a:p>
          <a:p>
            <a:r>
              <a:rPr lang="en-US" sz="2800" dirty="0"/>
              <a:t>Security Training – First Observer</a:t>
            </a:r>
          </a:p>
          <a:p>
            <a:r>
              <a:rPr lang="en-US" sz="2800" dirty="0"/>
              <a:t>Crossing Procedures – Bus Stop Safety</a:t>
            </a:r>
          </a:p>
          <a:p>
            <a:endParaRPr lang="en-US" sz="2400" dirty="0"/>
          </a:p>
        </p:txBody>
      </p:sp>
    </p:spTree>
    <p:extLst>
      <p:ext uri="{BB962C8B-B14F-4D97-AF65-F5344CB8AC3E}">
        <p14:creationId xmlns:p14="http://schemas.microsoft.com/office/powerpoint/2010/main" val="153854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86200" y="247381"/>
            <a:ext cx="4078288" cy="2971800"/>
          </a:xfrm>
          <a:prstGeom prst="rect">
            <a:avLst/>
          </a:prstGeom>
        </p:spPr>
      </p:pic>
      <p:pic>
        <p:nvPicPr>
          <p:cNvPr id="4" name="Content Placeholder 3"/>
          <p:cNvPicPr>
            <a:picLocks noGrp="1" noChangeAspect="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a:xfrm>
            <a:off x="381000" y="457200"/>
            <a:ext cx="3124200" cy="3429000"/>
          </a:xfrm>
        </p:spPr>
      </p:pic>
      <p:sp>
        <p:nvSpPr>
          <p:cNvPr id="2" name="Title 1"/>
          <p:cNvSpPr>
            <a:spLocks noGrp="1"/>
          </p:cNvSpPr>
          <p:nvPr>
            <p:ph type="title"/>
          </p:nvPr>
        </p:nvSpPr>
        <p:spPr>
          <a:xfrm>
            <a:off x="838200" y="274638"/>
            <a:ext cx="7672512" cy="487362"/>
          </a:xfrm>
        </p:spPr>
        <p:txBody>
          <a:bodyPr/>
          <a:lstStyle/>
          <a:p>
            <a:br>
              <a:rPr lang="en-US" dirty="0"/>
            </a:br>
            <a:r>
              <a:rPr lang="en-US" dirty="0" err="1"/>
              <a:t>knox</a:t>
            </a:r>
            <a:r>
              <a:rPr lang="en-US" dirty="0"/>
              <a:t> county, </a:t>
            </a:r>
            <a:r>
              <a:rPr lang="en-US" dirty="0" err="1"/>
              <a:t>tenn.</a:t>
            </a:r>
            <a:r>
              <a:rPr lang="en-US" dirty="0"/>
              <a:t> December 2, 2014</a:t>
            </a: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331911" y="3228222"/>
            <a:ext cx="3192463" cy="3127375"/>
          </a:xfrm>
          <a:prstGeom prst="rect">
            <a:avLst/>
          </a:prstGeom>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724399" y="3534609"/>
            <a:ext cx="3786313" cy="2514600"/>
          </a:xfrm>
          <a:prstGeom prst="rect">
            <a:avLst/>
          </a:prstGeom>
        </p:spPr>
      </p:pic>
    </p:spTree>
    <p:extLst>
      <p:ext uri="{BB962C8B-B14F-4D97-AF65-F5344CB8AC3E}">
        <p14:creationId xmlns:p14="http://schemas.microsoft.com/office/powerpoint/2010/main" val="318198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a:t>December 2, 2014	fatalities</a:t>
            </a: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1337656" cy="227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066801"/>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612949"/>
            <a:ext cx="1524000"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0" y="1295400"/>
            <a:ext cx="1981200" cy="830997"/>
          </a:xfrm>
          <a:prstGeom prst="rect">
            <a:avLst/>
          </a:prstGeom>
          <a:noFill/>
        </p:spPr>
        <p:txBody>
          <a:bodyPr wrap="square" rtlCol="0">
            <a:spAutoFit/>
          </a:bodyPr>
          <a:lstStyle/>
          <a:p>
            <a:r>
              <a:rPr lang="en-US" sz="2400" dirty="0" err="1"/>
              <a:t>Zykia</a:t>
            </a:r>
            <a:r>
              <a:rPr lang="en-US" sz="2400" dirty="0"/>
              <a:t> Burns  age 6</a:t>
            </a:r>
          </a:p>
        </p:txBody>
      </p:sp>
      <p:sp>
        <p:nvSpPr>
          <p:cNvPr id="8" name="TextBox 7"/>
          <p:cNvSpPr txBox="1"/>
          <p:nvPr/>
        </p:nvSpPr>
        <p:spPr>
          <a:xfrm>
            <a:off x="6400800" y="1270860"/>
            <a:ext cx="2057400" cy="830997"/>
          </a:xfrm>
          <a:prstGeom prst="rect">
            <a:avLst/>
          </a:prstGeom>
          <a:noFill/>
        </p:spPr>
        <p:txBody>
          <a:bodyPr wrap="square" rtlCol="0">
            <a:spAutoFit/>
          </a:bodyPr>
          <a:lstStyle/>
          <a:p>
            <a:r>
              <a:rPr lang="en-US" sz="2400" dirty="0" err="1"/>
              <a:t>Seraya</a:t>
            </a:r>
            <a:r>
              <a:rPr lang="en-US" sz="2400" dirty="0"/>
              <a:t> Glasper </a:t>
            </a:r>
          </a:p>
          <a:p>
            <a:r>
              <a:rPr lang="en-US" sz="2400" dirty="0"/>
              <a:t>Age 7</a:t>
            </a:r>
          </a:p>
        </p:txBody>
      </p:sp>
      <p:sp>
        <p:nvSpPr>
          <p:cNvPr id="9" name="TextBox 8"/>
          <p:cNvSpPr txBox="1"/>
          <p:nvPr/>
        </p:nvSpPr>
        <p:spPr>
          <a:xfrm>
            <a:off x="4267200" y="4343400"/>
            <a:ext cx="2286000" cy="830997"/>
          </a:xfrm>
          <a:prstGeom prst="rect">
            <a:avLst/>
          </a:prstGeom>
          <a:noFill/>
        </p:spPr>
        <p:txBody>
          <a:bodyPr wrap="square" rtlCol="0">
            <a:spAutoFit/>
          </a:bodyPr>
          <a:lstStyle/>
          <a:p>
            <a:r>
              <a:rPr lang="en-US" sz="2400" dirty="0"/>
              <a:t>Kimberly Riddle</a:t>
            </a:r>
          </a:p>
          <a:p>
            <a:r>
              <a:rPr lang="en-US" sz="2400" dirty="0"/>
              <a:t>Bus Monitor</a:t>
            </a:r>
          </a:p>
        </p:txBody>
      </p:sp>
    </p:spTree>
    <p:extLst>
      <p:ext uri="{BB962C8B-B14F-4D97-AF65-F5344CB8AC3E}">
        <p14:creationId xmlns:p14="http://schemas.microsoft.com/office/powerpoint/2010/main" val="342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peters\Pictures\fatal cras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066800"/>
            <a:ext cx="4724401" cy="47851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304800"/>
            <a:ext cx="3810000" cy="609600"/>
          </a:xfrm>
        </p:spPr>
        <p:txBody>
          <a:bodyPr/>
          <a:lstStyle/>
          <a:p>
            <a:r>
              <a:rPr lang="en-US" dirty="0">
                <a:solidFill>
                  <a:srgbClr val="FFFF00"/>
                </a:solidFill>
              </a:rPr>
              <a:t>DISTRACTED DRIVING</a:t>
            </a:r>
          </a:p>
        </p:txBody>
      </p:sp>
      <p:sp>
        <p:nvSpPr>
          <p:cNvPr id="3" name="Content Placeholder 2"/>
          <p:cNvSpPr>
            <a:spLocks noGrp="1"/>
          </p:cNvSpPr>
          <p:nvPr>
            <p:ph sz="quarter" idx="13"/>
          </p:nvPr>
        </p:nvSpPr>
        <p:spPr>
          <a:xfrm>
            <a:off x="5562600" y="1066799"/>
            <a:ext cx="3124200" cy="4267201"/>
          </a:xfrm>
        </p:spPr>
        <p:txBody>
          <a:bodyPr>
            <a:normAutofit lnSpcReduction="10000"/>
          </a:bodyPr>
          <a:lstStyle/>
          <a:p>
            <a:r>
              <a:rPr lang="en-US" sz="2000" dirty="0"/>
              <a:t>Three Types</a:t>
            </a:r>
          </a:p>
          <a:p>
            <a:pPr lvl="1"/>
            <a:r>
              <a:rPr lang="en-US" sz="2000" dirty="0"/>
              <a:t>Manual – Taking your hands off the wheel</a:t>
            </a:r>
          </a:p>
          <a:p>
            <a:pPr lvl="1"/>
            <a:r>
              <a:rPr lang="en-US" sz="2000" dirty="0"/>
              <a:t>Visual – Taking your eyes off the road</a:t>
            </a:r>
          </a:p>
          <a:p>
            <a:pPr lvl="1"/>
            <a:r>
              <a:rPr lang="en-US" sz="2000" dirty="0"/>
              <a:t>Cognitive – Taking your mind off driving</a:t>
            </a:r>
          </a:p>
          <a:p>
            <a:pPr marL="457200" lvl="1" indent="0">
              <a:buNone/>
            </a:pPr>
            <a:endParaRPr lang="en-US" sz="2000" dirty="0"/>
          </a:p>
          <a:p>
            <a:r>
              <a:rPr lang="en-US" dirty="0">
                <a:hlinkClick r:id="rId4"/>
              </a:rPr>
              <a:t>Fatal Knox County, Tenn. Crash</a:t>
            </a:r>
            <a:endParaRPr lang="en-US" dirty="0"/>
          </a:p>
          <a:p>
            <a:pPr lvl="1"/>
            <a:r>
              <a:rPr lang="en-US" dirty="0"/>
              <a:t>3 Dead</a:t>
            </a:r>
          </a:p>
          <a:p>
            <a:pPr lvl="1"/>
            <a:r>
              <a:rPr lang="en-US" dirty="0"/>
              <a:t>24 Injured</a:t>
            </a:r>
          </a:p>
        </p:txBody>
      </p:sp>
    </p:spTree>
    <p:extLst>
      <p:ext uri="{BB962C8B-B14F-4D97-AF65-F5344CB8AC3E}">
        <p14:creationId xmlns:p14="http://schemas.microsoft.com/office/powerpoint/2010/main" val="137336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OBSERVER </a:t>
            </a:r>
            <a:r>
              <a:rPr lang="en-US" sz="1400" dirty="0"/>
              <a:t>tm</a:t>
            </a:r>
            <a:br>
              <a:rPr lang="en-US" dirty="0"/>
            </a:br>
            <a:r>
              <a:rPr lang="en-US" dirty="0"/>
              <a:t>FOR SCHOOL TRANSPORTATION</a:t>
            </a:r>
          </a:p>
        </p:txBody>
      </p:sp>
      <p:sp>
        <p:nvSpPr>
          <p:cNvPr id="3" name="Content Placeholder 2"/>
          <p:cNvSpPr>
            <a:spLocks noGrp="1"/>
          </p:cNvSpPr>
          <p:nvPr>
            <p:ph sz="quarter" idx="13"/>
          </p:nvPr>
        </p:nvSpPr>
        <p:spPr/>
        <p:txBody>
          <a:bodyPr/>
          <a:lstStyle/>
          <a:p>
            <a:r>
              <a:rPr lang="en-US" sz="2400" dirty="0"/>
              <a:t>A video from the Transportation Security Administration (TSA). School Bus Drivers will learn:</a:t>
            </a:r>
          </a:p>
          <a:p>
            <a:pPr lvl="1"/>
            <a:r>
              <a:rPr lang="en-US" sz="2400" dirty="0"/>
              <a:t> the purpose of the first observer program, </a:t>
            </a:r>
          </a:p>
          <a:p>
            <a:pPr lvl="1"/>
            <a:r>
              <a:rPr lang="en-US" sz="2400" dirty="0"/>
              <a:t>why they need to be protected as a critical part of the transportation infrastructure and,</a:t>
            </a:r>
          </a:p>
          <a:p>
            <a:pPr lvl="1"/>
            <a:r>
              <a:rPr lang="en-US" sz="2400" dirty="0"/>
              <a:t> to recognize and report unusual or strange behavior that might be a part of a terrorist operation or rehearsal.</a:t>
            </a:r>
          </a:p>
          <a:p>
            <a:r>
              <a:rPr lang="en-US" dirty="0"/>
              <a:t> </a:t>
            </a:r>
            <a:r>
              <a:rPr lang="en-US" dirty="0">
                <a:hlinkClick r:id="rId3"/>
              </a:rPr>
              <a:t>First Observer Video</a:t>
            </a:r>
            <a:endParaRPr lang="en-US" dirty="0"/>
          </a:p>
          <a:p>
            <a:endParaRPr lang="en-US" dirty="0"/>
          </a:p>
        </p:txBody>
      </p:sp>
    </p:spTree>
    <p:extLst>
      <p:ext uri="{BB962C8B-B14F-4D97-AF65-F5344CB8AC3E}">
        <p14:creationId xmlns:p14="http://schemas.microsoft.com/office/powerpoint/2010/main" val="274841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r>
              <a:rPr lang="en-US" dirty="0"/>
              <a:t>BUS STOP SAFETY</a:t>
            </a:r>
          </a:p>
        </p:txBody>
      </p:sp>
      <p:sp>
        <p:nvSpPr>
          <p:cNvPr id="3" name="Content Placeholder 2"/>
          <p:cNvSpPr>
            <a:spLocks noGrp="1"/>
          </p:cNvSpPr>
          <p:nvPr>
            <p:ph sz="quarter" idx="13"/>
          </p:nvPr>
        </p:nvSpPr>
        <p:spPr>
          <a:xfrm>
            <a:off x="609600" y="1066800"/>
            <a:ext cx="7924800" cy="4648200"/>
          </a:xfrm>
        </p:spPr>
        <p:txBody>
          <a:bodyPr>
            <a:normAutofit fontScale="92500" lnSpcReduction="20000"/>
          </a:bodyPr>
          <a:lstStyle/>
          <a:p>
            <a:r>
              <a:rPr lang="en-US" dirty="0"/>
              <a:t>Since 1998 there have been 13 fatalities at the school bus stop</a:t>
            </a:r>
          </a:p>
          <a:p>
            <a:endParaRPr lang="en-US" dirty="0"/>
          </a:p>
          <a:p>
            <a:endParaRPr lang="en-US" dirty="0"/>
          </a:p>
          <a:p>
            <a:endParaRPr lang="en-US" dirty="0"/>
          </a:p>
          <a:p>
            <a:endParaRPr lang="en-US" dirty="0"/>
          </a:p>
          <a:p>
            <a:endParaRPr lang="en-US" dirty="0"/>
          </a:p>
          <a:p>
            <a:endParaRPr lang="en-US" dirty="0"/>
          </a:p>
          <a:p>
            <a:r>
              <a:rPr lang="en-US" dirty="0">
                <a:hlinkClick r:id="rId3"/>
              </a:rPr>
              <a:t>Press Release</a:t>
            </a:r>
            <a:endParaRPr lang="en-US" dirty="0"/>
          </a:p>
          <a:p>
            <a:r>
              <a:rPr lang="en-US" dirty="0"/>
              <a:t>There are many resources available to help LEA’s with bus stop safety </a:t>
            </a:r>
          </a:p>
          <a:p>
            <a:pPr lvl="1"/>
            <a:r>
              <a:rPr lang="en-US" dirty="0">
                <a:hlinkClick r:id="rId4"/>
              </a:rPr>
              <a:t>Safety Video</a:t>
            </a:r>
            <a:endParaRPr lang="en-US" dirty="0"/>
          </a:p>
          <a:p>
            <a:pPr lvl="1"/>
            <a:r>
              <a:rPr lang="en-US" dirty="0">
                <a:hlinkClick r:id="rId5"/>
              </a:rPr>
              <a:t>Public Awareness Resources</a:t>
            </a:r>
            <a:endParaRPr lang="en-US" dirty="0"/>
          </a:p>
          <a:p>
            <a:pPr lvl="1"/>
            <a:r>
              <a:rPr lang="en-US" dirty="0">
                <a:hlinkClick r:id="rId6"/>
              </a:rPr>
              <a:t>Close Call with Log Truck</a:t>
            </a:r>
            <a:endParaRPr lang="en-US" dirty="0"/>
          </a:p>
          <a:p>
            <a:r>
              <a:rPr lang="en-US" dirty="0"/>
              <a:t>Clearly we must do everything possible, as a state, an LEA and/or a Bus Driver to prevent further fatalities </a:t>
            </a:r>
          </a:p>
        </p:txBody>
      </p:sp>
      <p:grpSp>
        <p:nvGrpSpPr>
          <p:cNvPr id="4" name="Group 3"/>
          <p:cNvGrpSpPr>
            <a:grpSpLocks noChangeAspect="1"/>
          </p:cNvGrpSpPr>
          <p:nvPr/>
        </p:nvGrpSpPr>
        <p:grpSpPr>
          <a:xfrm>
            <a:off x="2514600" y="1504069"/>
            <a:ext cx="4276032" cy="1959868"/>
            <a:chOff x="0" y="0"/>
            <a:chExt cx="7612062" cy="2801937"/>
          </a:xfrm>
        </p:grpSpPr>
        <p:pic>
          <p:nvPicPr>
            <p:cNvPr id="5" name="Picture 4" descr="Miguel Posad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49962" y="0"/>
              <a:ext cx="1122363"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Sheila Hernandez"/>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38700" y="11112"/>
              <a:ext cx="12192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Story suggests that we really may be leaving race behind"/>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8325" y="0"/>
              <a:ext cx="10795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rrance Howar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47825" y="0"/>
              <a:ext cx="1182687" cy="138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Priscilla Danielle Norton, 1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830512" y="0"/>
              <a:ext cx="81121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ick Adkin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79500" y="1398587"/>
              <a:ext cx="1058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2__________06-bus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41725" y="11112"/>
              <a:ext cx="1196975"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Story Phot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481637" y="1411287"/>
              <a:ext cx="11303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memorial marks the side of the road where Maria Fernandez Jimenez was struck by a car as she crossed N.C. 50 to catch a school bus.         - KJAHNER@NEWSOBSERVER.COM"/>
            <p:cNvPicPr>
              <a:picLocks noChangeAspect="1" noChangeArrowheads="1"/>
            </p:cNvPicPr>
            <p:nvPr/>
          </p:nvPicPr>
          <p:blipFill>
            <a:blip r:embed="rId15" cstate="email">
              <a:extLst>
                <a:ext uri="{28A0092B-C50C-407E-A947-70E740481C1C}">
                  <a14:useLocalDpi xmlns:a14="http://schemas.microsoft.com/office/drawing/2010/main"/>
                </a:ext>
              </a:extLst>
            </a:blip>
            <a:srcRect t="-15025"/>
            <a:stretch>
              <a:fillRect/>
            </a:stretch>
          </p:blipFill>
          <p:spPr bwMode="auto">
            <a:xfrm>
              <a:off x="4383087" y="1217612"/>
              <a:ext cx="1127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ick Adkin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1411287"/>
              <a:ext cx="10572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57275" y="1411287"/>
              <a:ext cx="10795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dam Kemp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114550" y="1382712"/>
              <a:ext cx="13001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asani1"/>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414712" y="1411287"/>
              <a:ext cx="968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media.wcnc.com/images/600*338/crash_1017.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594475" y="1370012"/>
              <a:ext cx="1017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548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609600"/>
          </a:xfrm>
        </p:spPr>
        <p:txBody>
          <a:bodyPr/>
          <a:lstStyle/>
          <a:p>
            <a:r>
              <a:rPr lang="en-US" sz="2800" dirty="0"/>
              <a:t>2014-15  zero fatalities – 8 students injured by passing motorists</a:t>
            </a:r>
          </a:p>
        </p:txBody>
      </p:sp>
      <p:pic>
        <p:nvPicPr>
          <p:cNvPr id="1026" name="Picture 2"/>
          <p:cNvPicPr>
            <a:picLocks noGrp="1" noChangeAspect="1" noChangeArrowheads="1"/>
          </p:cNvPicPr>
          <p:nvPr>
            <p:ph sz="quarter" idx="13"/>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78486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6019800"/>
            <a:ext cx="7940040" cy="584775"/>
          </a:xfrm>
          <a:prstGeom prst="rect">
            <a:avLst/>
          </a:prstGeom>
          <a:noFill/>
        </p:spPr>
        <p:txBody>
          <a:bodyPr wrap="square" rtlCol="0">
            <a:spAutoFit/>
          </a:bodyPr>
          <a:lstStyle/>
          <a:p>
            <a:r>
              <a:rPr lang="en-US" sz="3200" dirty="0"/>
              <a:t>2015-2016 ZERO FATALITIES, ZERO INJURED</a:t>
            </a:r>
          </a:p>
        </p:txBody>
      </p:sp>
    </p:spTree>
    <p:extLst>
      <p:ext uri="{BB962C8B-B14F-4D97-AF65-F5344CB8AC3E}">
        <p14:creationId xmlns:p14="http://schemas.microsoft.com/office/powerpoint/2010/main" val="20026695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2490</TotalTime>
  <Words>3082</Words>
  <Application>Microsoft Office PowerPoint</Application>
  <PresentationFormat>On-screen Show (4:3)</PresentationFormat>
  <Paragraphs>272</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Calibri</vt:lpstr>
      <vt:lpstr>Horizon</vt:lpstr>
      <vt:lpstr>WELCOME BACK!</vt:lpstr>
      <vt:lpstr>THE NEED FOR SAFE school BUS TRANSPORTATION</vt:lpstr>
      <vt:lpstr>NC School Bus Driver Training TO PREPARE FOR 2016-17</vt:lpstr>
      <vt:lpstr> knox county, tenn. December 2, 2014</vt:lpstr>
      <vt:lpstr>December 2, 2014 fatalities</vt:lpstr>
      <vt:lpstr>DISTRACTED DRIVING</vt:lpstr>
      <vt:lpstr>FIRST OBSERVER tm FOR SCHOOL TRANSPORTATION</vt:lpstr>
      <vt:lpstr>BUS STOP SAFETY</vt:lpstr>
      <vt:lpstr>2014-15  zero fatalities – 8 students injured by passing motorists</vt:lpstr>
      <vt:lpstr>NORTH CAROLINA CROSSING SIGNAL</vt:lpstr>
      <vt:lpstr>Liability concerns</vt:lpstr>
      <vt:lpstr>Drivers Morning instructions Card </vt:lpstr>
      <vt:lpstr>Drivers afternoon instructions card</vt:lpstr>
      <vt:lpstr>What the students will be taught - am</vt:lpstr>
      <vt:lpstr>What the students will be taught - PM</vt:lpstr>
      <vt:lpstr>en español</vt:lpstr>
      <vt:lpstr>en español</vt:lpstr>
      <vt:lpstr>Getting the students attention</vt:lpstr>
      <vt:lpstr>Getting the students attention</vt:lpstr>
      <vt:lpstr>Thank you  please continue to do all you can this year to protect our precious cargo</vt:lpstr>
    </vt:vector>
  </TitlesOfParts>
  <Company>NCDPI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Peters</dc:creator>
  <cp:lastModifiedBy>Bob Peters</cp:lastModifiedBy>
  <cp:revision>94</cp:revision>
  <cp:lastPrinted>2015-07-13T12:55:15Z</cp:lastPrinted>
  <dcterms:created xsi:type="dcterms:W3CDTF">2015-06-29T18:02:47Z</dcterms:created>
  <dcterms:modified xsi:type="dcterms:W3CDTF">2016-07-29T12:13:02Z</dcterms:modified>
</cp:coreProperties>
</file>