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89" r:id="rId3"/>
    <p:sldId id="257" r:id="rId4"/>
    <p:sldId id="267" r:id="rId5"/>
    <p:sldId id="264" r:id="rId6"/>
    <p:sldId id="270" r:id="rId7"/>
    <p:sldId id="262" r:id="rId8"/>
    <p:sldId id="263" r:id="rId9"/>
    <p:sldId id="265" r:id="rId10"/>
    <p:sldId id="269" r:id="rId11"/>
    <p:sldId id="266" r:id="rId12"/>
    <p:sldId id="260" r:id="rId13"/>
    <p:sldId id="271" r:id="rId14"/>
    <p:sldId id="272" r:id="rId15"/>
    <p:sldId id="290" r:id="rId16"/>
    <p:sldId id="273" r:id="rId17"/>
    <p:sldId id="261" r:id="rId18"/>
    <p:sldId id="275" r:id="rId19"/>
    <p:sldId id="276" r:id="rId20"/>
    <p:sldId id="277" r:id="rId21"/>
    <p:sldId id="279" r:id="rId22"/>
    <p:sldId id="278" r:id="rId23"/>
    <p:sldId id="280" r:id="rId24"/>
    <p:sldId id="274" r:id="rId25"/>
    <p:sldId id="282" r:id="rId26"/>
    <p:sldId id="283" r:id="rId27"/>
    <p:sldId id="284" r:id="rId28"/>
    <p:sldId id="281" r:id="rId29"/>
    <p:sldId id="285" r:id="rId30"/>
    <p:sldId id="286" r:id="rId31"/>
    <p:sldId id="287" r:id="rId32"/>
    <p:sldId id="28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6" d="100"/>
          <a:sy n="126" d="100"/>
        </p:scale>
        <p:origin x="-119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8F11BD-C994-40A6-8148-A5F773D2F09E}" type="datetimeFigureOut">
              <a:rPr lang="en-US" smtClean="0"/>
              <a:t>6/9/2015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1668449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8F11BD-C994-40A6-8148-A5F773D2F09E}" type="datetimeFigureOut">
              <a:rPr lang="en-US" smtClean="0"/>
              <a:t>6/9/2015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1483330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8F11BD-C994-40A6-8148-A5F773D2F09E}" type="datetimeFigureOut">
              <a:rPr lang="en-US" smtClean="0"/>
              <a:t>6/9/2015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2234430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8F11BD-C994-40A6-8148-A5F773D2F09E}" type="datetimeFigureOut">
              <a:rPr lang="en-US" smtClean="0"/>
              <a:t>6/9/2015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856299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8F11BD-C994-40A6-8148-A5F773D2F09E}" type="datetimeFigureOut">
              <a:rPr lang="en-US" smtClean="0"/>
              <a:t>6/9/2015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4124716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8F11BD-C994-40A6-8148-A5F773D2F09E}" type="datetimeFigureOut">
              <a:rPr lang="en-US" smtClean="0"/>
              <a:t>6/9/2015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350338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8F11BD-C994-40A6-8148-A5F773D2F09E}" type="datetimeFigureOut">
              <a:rPr lang="en-US" smtClean="0"/>
              <a:t>6/9/2015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985508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8F11BD-C994-40A6-8148-A5F773D2F09E}" type="datetimeFigureOut">
              <a:rPr lang="en-US" smtClean="0"/>
              <a:t>6/9/2015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2117510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8F11BD-C994-40A6-8148-A5F773D2F09E}" type="datetimeFigureOut">
              <a:rPr lang="en-US" smtClean="0"/>
              <a:t>6/9/2015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41176924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8F11BD-C994-40A6-8148-A5F773D2F09E}" type="datetimeFigureOut">
              <a:rPr lang="en-US" smtClean="0"/>
              <a:t>6/9/2015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3952865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8F11BD-C994-40A6-8148-A5F773D2F09E}" type="datetimeFigureOut">
              <a:rPr lang="en-US" smtClean="0"/>
              <a:t>6/9/2015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44FDA2-6765-4EBE-B68B-53D2B2B1EDD2}" type="slidenum">
              <a:rPr lang="en-US" smtClean="0"/>
              <a:t>‹#›</a:t>
            </a:fld>
            <a:endParaRPr lang="en-US"/>
          </a:p>
        </p:txBody>
      </p:sp>
    </p:spTree>
    <p:extLst>
      <p:ext uri="{BB962C8B-B14F-4D97-AF65-F5344CB8AC3E}">
        <p14:creationId xmlns:p14="http://schemas.microsoft.com/office/powerpoint/2010/main" val="3935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F11BD-C994-40A6-8148-A5F773D2F09E}" type="datetimeFigureOut">
              <a:rPr lang="en-US" smtClean="0"/>
              <a:t>6/9/2015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44FDA2-6765-4EBE-B68B-53D2B2B1EDD2}" type="slidenum">
              <a:rPr lang="en-US" smtClean="0"/>
              <a:t>‹#›</a:t>
            </a:fld>
            <a:endParaRPr lang="en-US"/>
          </a:p>
        </p:txBody>
      </p:sp>
    </p:spTree>
    <p:extLst>
      <p:ext uri="{BB962C8B-B14F-4D97-AF65-F5344CB8AC3E}">
        <p14:creationId xmlns:p14="http://schemas.microsoft.com/office/powerpoint/2010/main" val="47832645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hyperlink" Target="http://www.ncbussafety.org/StateForms.htm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www.ncbussafety.org/StateForms.html"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Annual Physical Inventory</a:t>
            </a:r>
            <a:endParaRPr lang="en-US" dirty="0"/>
          </a:p>
        </p:txBody>
      </p:sp>
      <p:sp>
        <p:nvSpPr>
          <p:cNvPr id="3" name="Subtitle 2"/>
          <p:cNvSpPr>
            <a:spLocks noGrp="1"/>
          </p:cNvSpPr>
          <p:nvPr>
            <p:ph type="subTitle" idx="1"/>
          </p:nvPr>
        </p:nvSpPr>
        <p:spPr/>
        <p:txBody>
          <a:bodyPr/>
          <a:lstStyle/>
          <a:p>
            <a:r>
              <a:rPr lang="en-US" dirty="0" smtClean="0"/>
              <a:t>Thoughts and Tips</a:t>
            </a:r>
            <a:endParaRPr lang="en-US" dirty="0"/>
          </a:p>
        </p:txBody>
      </p:sp>
    </p:spTree>
    <p:extLst>
      <p:ext uri="{BB962C8B-B14F-4D97-AF65-F5344CB8AC3E}">
        <p14:creationId xmlns:p14="http://schemas.microsoft.com/office/powerpoint/2010/main" val="8274792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Correct Count of an Item - </a:t>
            </a:r>
            <a:r>
              <a:rPr lang="en-US" sz="2800" dirty="0"/>
              <a:t>Outstanding </a:t>
            </a:r>
            <a:r>
              <a:rPr lang="en-US" sz="2800" dirty="0" smtClean="0"/>
              <a:t>Purchase Order</a:t>
            </a:r>
            <a:endParaRPr lang="en-US" sz="2800" dirty="0"/>
          </a:p>
        </p:txBody>
      </p:sp>
      <p:sp>
        <p:nvSpPr>
          <p:cNvPr id="3" name="Content Placeholder 2"/>
          <p:cNvSpPr>
            <a:spLocks noGrp="1"/>
          </p:cNvSpPr>
          <p:nvPr>
            <p:ph idx="1"/>
          </p:nvPr>
        </p:nvSpPr>
        <p:spPr/>
        <p:txBody>
          <a:bodyPr>
            <a:normAutofit fontScale="77500" lnSpcReduction="20000"/>
          </a:bodyPr>
          <a:lstStyle/>
          <a:p>
            <a:r>
              <a:rPr lang="en-US" dirty="0" smtClean="0"/>
              <a:t>Generally it is best if items are stocked on the shelf after they are received into inventory in BSIP</a:t>
            </a:r>
          </a:p>
          <a:p>
            <a:r>
              <a:rPr lang="en-US" dirty="0" smtClean="0"/>
              <a:t>If however something is on the shelf before being received into inventory in BSIP, then it must be subtracted from the count</a:t>
            </a:r>
          </a:p>
          <a:p>
            <a:r>
              <a:rPr lang="en-US" dirty="0" smtClean="0"/>
              <a:t>Example:</a:t>
            </a:r>
          </a:p>
          <a:p>
            <a:pPr lvl="1"/>
            <a:r>
              <a:rPr lang="en-US" dirty="0" smtClean="0"/>
              <a:t>Count of 42 MT Starters is 11 on the shelf</a:t>
            </a:r>
          </a:p>
          <a:p>
            <a:pPr lvl="1"/>
            <a:r>
              <a:rPr lang="en-US" dirty="0" smtClean="0"/>
              <a:t>Before the count was taken 10 were put on the shelf but not received into inventory in BSIP</a:t>
            </a:r>
          </a:p>
          <a:p>
            <a:pPr lvl="1"/>
            <a:r>
              <a:rPr lang="en-US" dirty="0" smtClean="0"/>
              <a:t>The correct count for entry on the inventory document is 1 (11 stocked – 10 on outstanding receipts at the time of count)</a:t>
            </a:r>
          </a:p>
          <a:p>
            <a:r>
              <a:rPr lang="en-US" dirty="0" smtClean="0"/>
              <a:t>Why? A count of one and a receipt of 10 after inventory yields a stock level of 11 (which is the number on the shelf</a:t>
            </a:r>
            <a:r>
              <a:rPr lang="en-US" dirty="0" smtClean="0"/>
              <a:t>)</a:t>
            </a:r>
          </a:p>
        </p:txBody>
      </p:sp>
    </p:spTree>
    <p:extLst>
      <p:ext uri="{BB962C8B-B14F-4D97-AF65-F5344CB8AC3E}">
        <p14:creationId xmlns:p14="http://schemas.microsoft.com/office/powerpoint/2010/main" val="3970466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In Doubt! Recount!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Recounting allows you to wipe the count clean on that DOT number and start over with a new book inventory and a new count of stock and outstanding paperwork</a:t>
            </a:r>
          </a:p>
          <a:p>
            <a:pPr lvl="1"/>
            <a:r>
              <a:rPr lang="en-US" dirty="0" smtClean="0"/>
              <a:t>Create a recount document for the item in BSIP</a:t>
            </a:r>
          </a:p>
          <a:p>
            <a:pPr lvl="1"/>
            <a:r>
              <a:rPr lang="en-US" dirty="0" smtClean="0"/>
              <a:t>Print the new inventory document</a:t>
            </a:r>
          </a:p>
          <a:p>
            <a:pPr lvl="1"/>
            <a:r>
              <a:rPr lang="en-US" dirty="0" smtClean="0"/>
              <a:t>Recount the shelf and all outstanding paperwork for the item</a:t>
            </a:r>
          </a:p>
          <a:p>
            <a:pPr lvl="2"/>
            <a:r>
              <a:rPr lang="en-US" dirty="0" smtClean="0"/>
              <a:t>Remember it’s Shelf +/- outstanding at the time of the new count</a:t>
            </a:r>
          </a:p>
          <a:p>
            <a:pPr lvl="1"/>
            <a:r>
              <a:rPr lang="en-US" dirty="0" smtClean="0"/>
              <a:t>Enter the count / Review the count / Post the differences</a:t>
            </a:r>
          </a:p>
          <a:p>
            <a:pPr lvl="1"/>
            <a:endParaRPr lang="en-US" dirty="0" smtClean="0"/>
          </a:p>
          <a:p>
            <a:pPr marL="0" indent="0">
              <a:buNone/>
            </a:pPr>
            <a:r>
              <a:rPr lang="en-US" dirty="0" smtClean="0"/>
              <a:t>In between printing the document and recounting you can even fix any issues discovered! Don’t post an adjustment when you know the problem that needs to be fixed. </a:t>
            </a:r>
          </a:p>
        </p:txBody>
      </p:sp>
    </p:spTree>
    <p:extLst>
      <p:ext uri="{BB962C8B-B14F-4D97-AF65-F5344CB8AC3E}">
        <p14:creationId xmlns:p14="http://schemas.microsoft.com/office/powerpoint/2010/main" val="2136723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On BSIP</a:t>
            </a:r>
            <a:endParaRPr lang="en-US" dirty="0"/>
          </a:p>
        </p:txBody>
      </p:sp>
    </p:spTree>
    <p:extLst>
      <p:ext uri="{BB962C8B-B14F-4D97-AF65-F5344CB8AC3E}">
        <p14:creationId xmlns:p14="http://schemas.microsoft.com/office/powerpoint/2010/main" val="1886745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Before Inventory </a:t>
            </a:r>
            <a:r>
              <a:rPr lang="en-US" dirty="0" smtClean="0"/>
              <a:t/>
            </a:r>
            <a:br>
              <a:rPr lang="en-US" dirty="0" smtClean="0"/>
            </a:br>
            <a:r>
              <a:rPr lang="en-US" dirty="0" smtClean="0"/>
              <a:t>Things </a:t>
            </a:r>
            <a:r>
              <a:rPr lang="en-US" dirty="0" smtClean="0"/>
              <a:t>to make life easier</a:t>
            </a:r>
            <a:endParaRPr lang="en-US" dirty="0"/>
          </a:p>
        </p:txBody>
      </p:sp>
      <p:sp>
        <p:nvSpPr>
          <p:cNvPr id="5" name="Content Placeholder 4"/>
          <p:cNvSpPr>
            <a:spLocks noGrp="1"/>
          </p:cNvSpPr>
          <p:nvPr>
            <p:ph idx="1"/>
          </p:nvPr>
        </p:nvSpPr>
        <p:spPr/>
        <p:txBody>
          <a:bodyPr>
            <a:normAutofit fontScale="70000" lnSpcReduction="20000"/>
          </a:bodyPr>
          <a:lstStyle/>
          <a:p>
            <a:r>
              <a:rPr lang="en-US" dirty="0" smtClean="0"/>
              <a:t>Storage Bin Descriptions</a:t>
            </a:r>
          </a:p>
          <a:p>
            <a:pPr lvl="1"/>
            <a:r>
              <a:rPr lang="en-US" dirty="0" smtClean="0"/>
              <a:t>Use them. They’re worth it. Really </a:t>
            </a:r>
            <a:r>
              <a:rPr lang="en-US" dirty="0" smtClean="0">
                <a:sym typeface="Wingdings" panose="05000000000000000000" pitchFamily="2" charset="2"/>
              </a:rPr>
              <a:t></a:t>
            </a:r>
          </a:p>
          <a:p>
            <a:pPr lvl="1"/>
            <a:r>
              <a:rPr lang="en-US" dirty="0" smtClean="0">
                <a:sym typeface="Wingdings" panose="05000000000000000000" pitchFamily="2" charset="2"/>
              </a:rPr>
              <a:t>Once you have them you can</a:t>
            </a:r>
          </a:p>
          <a:p>
            <a:pPr lvl="2"/>
            <a:r>
              <a:rPr lang="en-US" dirty="0" smtClean="0">
                <a:sym typeface="Wingdings" panose="05000000000000000000" pitchFamily="2" charset="2"/>
              </a:rPr>
              <a:t>Count top to bottom and left to right, one after another on your blind count sheets! (AKA – A lot faster than someone who doesn’t)</a:t>
            </a:r>
          </a:p>
          <a:p>
            <a:pPr lvl="2"/>
            <a:r>
              <a:rPr lang="en-US" dirty="0">
                <a:sym typeface="Wingdings" panose="05000000000000000000" pitchFamily="2" charset="2"/>
              </a:rPr>
              <a:t>Do inventory one row/area at a time </a:t>
            </a:r>
            <a:r>
              <a:rPr lang="en-US" dirty="0" smtClean="0">
                <a:sym typeface="Wingdings" panose="05000000000000000000" pitchFamily="2" charset="2"/>
              </a:rPr>
              <a:t>(if you so choose)</a:t>
            </a:r>
          </a:p>
          <a:p>
            <a:r>
              <a:rPr lang="en-US" dirty="0" smtClean="0">
                <a:sym typeface="Wingdings" panose="05000000000000000000" pitchFamily="2" charset="2"/>
              </a:rPr>
              <a:t>Obsolete parts you have no use for</a:t>
            </a:r>
          </a:p>
          <a:p>
            <a:pPr lvl="1"/>
            <a:r>
              <a:rPr lang="en-US" dirty="0" smtClean="0">
                <a:sym typeface="Wingdings" panose="05000000000000000000" pitchFamily="2" charset="2"/>
              </a:rPr>
              <a:t>Get what money you can, clear the shelves, and make room for things you actually need on the shelf</a:t>
            </a:r>
          </a:p>
          <a:p>
            <a:pPr lvl="1"/>
            <a:r>
              <a:rPr lang="en-US" dirty="0" smtClean="0">
                <a:sym typeface="Wingdings" panose="05000000000000000000" pitchFamily="2" charset="2"/>
              </a:rPr>
              <a:t>Plus you won’t need to keep counting the same dusty circuit board for a 1972 gas burning bus every year!</a:t>
            </a:r>
            <a:endParaRPr lang="en-US" dirty="0">
              <a:sym typeface="Wingdings" panose="05000000000000000000" pitchFamily="2" charset="2"/>
            </a:endParaRPr>
          </a:p>
          <a:p>
            <a:r>
              <a:rPr lang="en-US" dirty="0" smtClean="0">
                <a:sym typeface="Wingdings" panose="05000000000000000000" pitchFamily="2" charset="2"/>
              </a:rPr>
              <a:t>Use ZMM06 to flag unused DOT numbers for deletion</a:t>
            </a:r>
          </a:p>
          <a:p>
            <a:pPr lvl="1"/>
            <a:r>
              <a:rPr lang="en-US" dirty="0" smtClean="0">
                <a:sym typeface="Wingdings" panose="05000000000000000000" pitchFamily="2" charset="2"/>
              </a:rPr>
              <a:t>If you’re not using the DOT number any more then you don’t need to count it</a:t>
            </a:r>
          </a:p>
          <a:p>
            <a:pPr lvl="1"/>
            <a:r>
              <a:rPr lang="en-US" dirty="0" smtClean="0">
                <a:sym typeface="Wingdings" panose="05000000000000000000" pitchFamily="2" charset="2"/>
              </a:rPr>
              <a:t>Keeps your parts lists clean and easier to read and understand</a:t>
            </a:r>
            <a:endParaRPr lang="en-US" dirty="0">
              <a:sym typeface="Wingdings" panose="05000000000000000000" pitchFamily="2" charset="2"/>
            </a:endParaRPr>
          </a:p>
          <a:p>
            <a:endParaRPr lang="en-US" dirty="0">
              <a:sym typeface="Wingdings" panose="05000000000000000000" pitchFamily="2" charset="2"/>
            </a:endParaRPr>
          </a:p>
        </p:txBody>
      </p:sp>
    </p:spTree>
    <p:extLst>
      <p:ext uri="{BB962C8B-B14F-4D97-AF65-F5344CB8AC3E}">
        <p14:creationId xmlns:p14="http://schemas.microsoft.com/office/powerpoint/2010/main" val="4283136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Most Useful Physical Inventory Transaction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MI20 can be used as the gateway to all other inventory transactions (In addition to using it for count review and posting)</a:t>
            </a:r>
          </a:p>
          <a:p>
            <a:r>
              <a:rPr lang="en-US" dirty="0" smtClean="0"/>
              <a:t>You can check any item you need to deal with and then choose the appropriate menu item (under </a:t>
            </a:r>
            <a:r>
              <a:rPr lang="en-US" dirty="0" err="1" smtClean="0"/>
              <a:t>Goto</a:t>
            </a:r>
            <a:r>
              <a:rPr lang="en-US" dirty="0" smtClean="0"/>
              <a:t>) to jump right into different transactions</a:t>
            </a:r>
          </a:p>
          <a:p>
            <a:pPr lvl="1"/>
            <a:r>
              <a:rPr lang="en-US" dirty="0" smtClean="0"/>
              <a:t>Find missing document numbers</a:t>
            </a:r>
          </a:p>
          <a:p>
            <a:pPr lvl="1"/>
            <a:r>
              <a:rPr lang="en-US" dirty="0" smtClean="0"/>
              <a:t>Enter a count where one was missed</a:t>
            </a:r>
          </a:p>
          <a:p>
            <a:pPr lvl="1"/>
            <a:r>
              <a:rPr lang="en-US" dirty="0" smtClean="0"/>
              <a:t>Change a count where one was entered wrong</a:t>
            </a:r>
          </a:p>
          <a:p>
            <a:pPr lvl="1"/>
            <a:r>
              <a:rPr lang="en-US" dirty="0" smtClean="0"/>
              <a:t>Create a recount document (Because when in doubt recount!)</a:t>
            </a:r>
          </a:p>
          <a:p>
            <a:pPr lvl="1"/>
            <a:r>
              <a:rPr lang="en-US" dirty="0" smtClean="0"/>
              <a:t>Change a document to remove an item, delete the whole document and start over, or add a missing item</a:t>
            </a:r>
          </a:p>
          <a:p>
            <a:pPr lvl="1"/>
            <a:r>
              <a:rPr lang="en-US" dirty="0" smtClean="0"/>
              <a:t>Post differences once review is complete</a:t>
            </a:r>
          </a:p>
          <a:p>
            <a:pPr lvl="1"/>
            <a:r>
              <a:rPr lang="en-US" dirty="0" smtClean="0"/>
              <a:t>Check for completion</a:t>
            </a:r>
          </a:p>
          <a:p>
            <a:r>
              <a:rPr lang="en-US" dirty="0" smtClean="0"/>
              <a:t>The only things it won’t do are create the initial documents and print them</a:t>
            </a:r>
            <a:endParaRPr lang="en-US" dirty="0"/>
          </a:p>
        </p:txBody>
      </p:sp>
    </p:spTree>
    <p:extLst>
      <p:ext uri="{BB962C8B-B14F-4D97-AF65-F5344CB8AC3E}">
        <p14:creationId xmlns:p14="http://schemas.microsoft.com/office/powerpoint/2010/main" val="29323338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During Count Entry</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When the count is zero </a:t>
            </a:r>
          </a:p>
          <a:p>
            <a:pPr lvl="1"/>
            <a:r>
              <a:rPr lang="en-US" dirty="0" smtClean="0"/>
              <a:t>Check the ZC checkbox</a:t>
            </a:r>
          </a:p>
          <a:p>
            <a:pPr lvl="1"/>
            <a:r>
              <a:rPr lang="en-US" dirty="0" smtClean="0"/>
              <a:t>You don’t have to enter 0</a:t>
            </a:r>
          </a:p>
          <a:p>
            <a:r>
              <a:rPr lang="en-US" dirty="0" smtClean="0"/>
              <a:t>Periodically review DOT number and count to make sure you haven’t missed or skipped a line on the paper or computer</a:t>
            </a:r>
          </a:p>
          <a:p>
            <a:r>
              <a:rPr lang="en-US" dirty="0" smtClean="0"/>
              <a:t>If you receive a yellow warning/error message during entry</a:t>
            </a:r>
          </a:p>
          <a:p>
            <a:pPr lvl="1"/>
            <a:r>
              <a:rPr lang="en-US" dirty="0" smtClean="0"/>
              <a:t>Usually a warning message about obsolete or about flagged for deletion</a:t>
            </a:r>
          </a:p>
          <a:p>
            <a:pPr lvl="1"/>
            <a:r>
              <a:rPr lang="en-US" dirty="0" smtClean="0"/>
              <a:t>Press enter and it will proceed (Anytime you do this make sure you don’t lose a checkbox, or miss a line)</a:t>
            </a:r>
          </a:p>
          <a:p>
            <a:pPr lvl="1"/>
            <a:r>
              <a:rPr lang="en-US" dirty="0" smtClean="0"/>
              <a:t>You may get multiple warning messages for different DOT numbers, just keep pressing enter until you are able to continue</a:t>
            </a:r>
          </a:p>
          <a:p>
            <a:pPr lvl="1"/>
            <a:r>
              <a:rPr lang="en-US" dirty="0" smtClean="0"/>
              <a:t>This also applies when you try to change counts or post counts</a:t>
            </a:r>
          </a:p>
          <a:p>
            <a:endParaRPr lang="en-US" dirty="0" smtClean="0"/>
          </a:p>
          <a:p>
            <a:pPr lvl="1"/>
            <a:endParaRPr lang="en-US" dirty="0" smtClean="0"/>
          </a:p>
        </p:txBody>
      </p:sp>
    </p:spTree>
    <p:extLst>
      <p:ext uri="{BB962C8B-B14F-4D97-AF65-F5344CB8AC3E}">
        <p14:creationId xmlns:p14="http://schemas.microsoft.com/office/powerpoint/2010/main" val="40997501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Most Useful Material Transactions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ZMB19 – Current Stock Level and Value</a:t>
            </a:r>
          </a:p>
          <a:p>
            <a:pPr lvl="1"/>
            <a:r>
              <a:rPr lang="en-US" dirty="0" smtClean="0"/>
              <a:t>How much you should have and what it is worth</a:t>
            </a:r>
          </a:p>
          <a:p>
            <a:r>
              <a:rPr lang="en-US" dirty="0" smtClean="0"/>
              <a:t>ZMB20 – Part History</a:t>
            </a:r>
          </a:p>
          <a:p>
            <a:pPr lvl="1"/>
            <a:r>
              <a:rPr lang="en-US" dirty="0" smtClean="0"/>
              <a:t>Every goods receipt, issue, transfer, or adjustment that has been done with a part (or multiple parts) since mid-2003</a:t>
            </a:r>
            <a:endParaRPr lang="en-US" dirty="0"/>
          </a:p>
          <a:p>
            <a:pPr lvl="2"/>
            <a:r>
              <a:rPr lang="en-US" dirty="0" smtClean="0"/>
              <a:t>Who did what when, as well as the material document, work order, and vehicle numbers associated with all movements</a:t>
            </a:r>
          </a:p>
          <a:p>
            <a:pPr lvl="2"/>
            <a:r>
              <a:rPr lang="en-US" dirty="0" smtClean="0"/>
              <a:t>If the last inventory count was good you should only have to look for problems from the last count until the current date</a:t>
            </a:r>
          </a:p>
          <a:p>
            <a:pPr lvl="3"/>
            <a:r>
              <a:rPr lang="en-US" dirty="0" smtClean="0"/>
              <a:t>Do include the last inventory count in your search for problems, however, in case it wasn’t right</a:t>
            </a:r>
          </a:p>
          <a:p>
            <a:r>
              <a:rPr lang="en-US" dirty="0" smtClean="0"/>
              <a:t>These are mostly used for research (in the next section!)</a:t>
            </a:r>
          </a:p>
          <a:p>
            <a:pPr lvl="2"/>
            <a:endParaRPr lang="en-US" dirty="0" smtClean="0"/>
          </a:p>
        </p:txBody>
      </p:sp>
    </p:spTree>
    <p:extLst>
      <p:ext uri="{BB962C8B-B14F-4D97-AF65-F5344CB8AC3E}">
        <p14:creationId xmlns:p14="http://schemas.microsoft.com/office/powerpoint/2010/main" val="13347678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On Count Review</a:t>
            </a:r>
            <a:endParaRPr lang="en-US" dirty="0"/>
          </a:p>
        </p:txBody>
      </p:sp>
      <p:sp>
        <p:nvSpPr>
          <p:cNvPr id="5" name="Text Placeholder 4"/>
          <p:cNvSpPr>
            <a:spLocks noGrp="1"/>
          </p:cNvSpPr>
          <p:nvPr>
            <p:ph type="body" idx="1"/>
          </p:nvPr>
        </p:nvSpPr>
        <p:spPr/>
        <p:txBody>
          <a:bodyPr/>
          <a:lstStyle/>
          <a:p>
            <a:r>
              <a:rPr lang="en-US" dirty="0" smtClean="0"/>
              <a:t>Before or After Counts are Posted</a:t>
            </a:r>
            <a:endParaRPr lang="en-US" dirty="0"/>
          </a:p>
        </p:txBody>
      </p:sp>
    </p:spTree>
    <p:extLst>
      <p:ext uri="{BB962C8B-B14F-4D97-AF65-F5344CB8AC3E}">
        <p14:creationId xmlns:p14="http://schemas.microsoft.com/office/powerpoint/2010/main" val="1886745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Why review before posting?</a:t>
            </a:r>
            <a:br>
              <a:rPr lang="en-US" dirty="0" smtClean="0"/>
            </a:br>
            <a:r>
              <a:rPr lang="en-US" dirty="0"/>
              <a:t>What difference does it make really</a:t>
            </a:r>
            <a:r>
              <a:rPr lang="en-US" dirty="0" smtClean="0"/>
              <a:t>?</a:t>
            </a:r>
            <a:endParaRPr lang="en-US" dirty="0"/>
          </a:p>
        </p:txBody>
      </p:sp>
      <p:sp>
        <p:nvSpPr>
          <p:cNvPr id="5" name="Content Placeholder 4"/>
          <p:cNvSpPr>
            <a:spLocks noGrp="1"/>
          </p:cNvSpPr>
          <p:nvPr>
            <p:ph idx="1"/>
          </p:nvPr>
        </p:nvSpPr>
        <p:spPr/>
        <p:txBody>
          <a:bodyPr>
            <a:normAutofit fontScale="77500" lnSpcReduction="20000"/>
          </a:bodyPr>
          <a:lstStyle/>
          <a:p>
            <a:r>
              <a:rPr lang="en-US" dirty="0" smtClean="0"/>
              <a:t>It’s easier. </a:t>
            </a:r>
          </a:p>
          <a:p>
            <a:r>
              <a:rPr lang="en-US" dirty="0" smtClean="0"/>
              <a:t>Before posting typos are a simple change in number and fixes due to work order/purchase order problems are a recount document and MIGO away from being done</a:t>
            </a:r>
          </a:p>
          <a:p>
            <a:r>
              <a:rPr lang="en-US" dirty="0" smtClean="0"/>
              <a:t>After posting it’s a whole new review</a:t>
            </a:r>
          </a:p>
          <a:p>
            <a:pPr lvl="1"/>
            <a:r>
              <a:rPr lang="en-US" dirty="0" smtClean="0"/>
              <a:t>Determining what BSIP says you now have (just to check)</a:t>
            </a:r>
          </a:p>
          <a:p>
            <a:pPr lvl="1"/>
            <a:r>
              <a:rPr lang="en-US" dirty="0" smtClean="0"/>
              <a:t>Determining what you actually should have in BSIP based on count and outstanding paperwork</a:t>
            </a:r>
          </a:p>
          <a:p>
            <a:pPr lvl="1"/>
            <a:r>
              <a:rPr lang="en-US" dirty="0" smtClean="0"/>
              <a:t>Putting in a new count for the item</a:t>
            </a:r>
          </a:p>
          <a:p>
            <a:pPr lvl="1"/>
            <a:r>
              <a:rPr lang="en-US" dirty="0" smtClean="0"/>
              <a:t>Fixing the issue using MIGO if the problem was with a work order or purchase order</a:t>
            </a:r>
          </a:p>
          <a:p>
            <a:pPr lvl="1"/>
            <a:r>
              <a:rPr lang="en-US" dirty="0" smtClean="0"/>
              <a:t>Prepping various document numbers for a loss explanation as to why the reported losses (negative adjustments) weren’t really </a:t>
            </a:r>
            <a:r>
              <a:rPr lang="en-US" dirty="0" smtClean="0"/>
              <a:t>losses</a:t>
            </a:r>
            <a:endParaRPr lang="en-US" dirty="0" smtClean="0"/>
          </a:p>
        </p:txBody>
      </p:sp>
    </p:spTree>
    <p:extLst>
      <p:ext uri="{BB962C8B-B14F-4D97-AF65-F5344CB8AC3E}">
        <p14:creationId xmlns:p14="http://schemas.microsoft.com/office/powerpoint/2010/main" val="34320726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Why review after posting?</a:t>
            </a:r>
            <a:br>
              <a:rPr lang="en-US" dirty="0" smtClean="0"/>
            </a:br>
            <a:r>
              <a:rPr lang="en-US" dirty="0"/>
              <a:t>What difference does it make really</a:t>
            </a:r>
            <a:r>
              <a:rPr lang="en-US" dirty="0" smtClean="0"/>
              <a:t>?</a:t>
            </a:r>
            <a:endParaRPr lang="en-US" dirty="0"/>
          </a:p>
        </p:txBody>
      </p:sp>
      <p:sp>
        <p:nvSpPr>
          <p:cNvPr id="5" name="Content Placeholder 4"/>
          <p:cNvSpPr>
            <a:spLocks noGrp="1"/>
          </p:cNvSpPr>
          <p:nvPr>
            <p:ph idx="1"/>
          </p:nvPr>
        </p:nvSpPr>
        <p:spPr/>
        <p:txBody>
          <a:bodyPr>
            <a:normAutofit fontScale="85000" lnSpcReduction="10000"/>
          </a:bodyPr>
          <a:lstStyle/>
          <a:p>
            <a:r>
              <a:rPr lang="en-US" dirty="0" smtClean="0"/>
              <a:t>You’ve run out of time in June and have to post the counts</a:t>
            </a:r>
          </a:p>
          <a:p>
            <a:r>
              <a:rPr lang="en-US" dirty="0" smtClean="0"/>
              <a:t>If you find issues with work orders or purchase orders they can still be corrected even if the year has changed</a:t>
            </a:r>
          </a:p>
          <a:p>
            <a:r>
              <a:rPr lang="en-US" dirty="0" smtClean="0"/>
              <a:t>Local groups can still be billed in the current or next year</a:t>
            </a:r>
          </a:p>
          <a:p>
            <a:r>
              <a:rPr lang="en-US" dirty="0" smtClean="0"/>
              <a:t>Adjustments (negative and the offsetting positive) will be near each other and can be found easily for filling out the loss offset request form</a:t>
            </a:r>
          </a:p>
          <a:p>
            <a:r>
              <a:rPr lang="en-US" dirty="0"/>
              <a:t>It’s your last </a:t>
            </a:r>
            <a:r>
              <a:rPr lang="en-US" dirty="0" smtClean="0"/>
              <a:t>chance </a:t>
            </a:r>
            <a:r>
              <a:rPr lang="en-US" dirty="0" smtClean="0"/>
              <a:t>before the losses are reported as questioned costs</a:t>
            </a:r>
          </a:p>
        </p:txBody>
      </p:sp>
    </p:spTree>
    <p:extLst>
      <p:ext uri="{BB962C8B-B14F-4D97-AF65-F5344CB8AC3E}">
        <p14:creationId xmlns:p14="http://schemas.microsoft.com/office/powerpoint/2010/main" val="1833341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Sections of this Thoughts and Tips Document</a:t>
            </a:r>
            <a:endParaRPr lang="en-US" dirty="0"/>
          </a:p>
        </p:txBody>
      </p:sp>
      <p:sp>
        <p:nvSpPr>
          <p:cNvPr id="3" name="Content Placeholder 2"/>
          <p:cNvSpPr>
            <a:spLocks noGrp="1"/>
          </p:cNvSpPr>
          <p:nvPr>
            <p:ph idx="1"/>
          </p:nvPr>
        </p:nvSpPr>
        <p:spPr/>
        <p:txBody>
          <a:bodyPr/>
          <a:lstStyle/>
          <a:p>
            <a:pPr marL="0" indent="0">
              <a:buNone/>
            </a:pPr>
            <a:r>
              <a:rPr lang="en-US" sz="2400" dirty="0" smtClean="0"/>
              <a:t>Slide 3   - Overall Inventory Process</a:t>
            </a:r>
          </a:p>
          <a:p>
            <a:pPr marL="0" indent="0">
              <a:buNone/>
            </a:pPr>
            <a:endParaRPr lang="en-US" sz="2400" dirty="0" smtClean="0"/>
          </a:p>
          <a:p>
            <a:pPr marL="0" indent="0">
              <a:buNone/>
            </a:pPr>
            <a:r>
              <a:rPr lang="en-US" sz="2400" dirty="0" smtClean="0"/>
              <a:t>Slide </a:t>
            </a:r>
            <a:r>
              <a:rPr lang="en-US" sz="2400" dirty="0" smtClean="0"/>
              <a:t>13 - BSIP</a:t>
            </a:r>
          </a:p>
          <a:p>
            <a:pPr marL="0" indent="0">
              <a:buNone/>
            </a:pPr>
            <a:endParaRPr lang="en-US" sz="2400" dirty="0" smtClean="0"/>
          </a:p>
          <a:p>
            <a:pPr marL="0" indent="0">
              <a:buNone/>
            </a:pPr>
            <a:r>
              <a:rPr lang="en-US" sz="2400" dirty="0" smtClean="0"/>
              <a:t>Slide </a:t>
            </a:r>
            <a:r>
              <a:rPr lang="en-US" sz="2400" dirty="0" smtClean="0"/>
              <a:t>17 - Count Review</a:t>
            </a:r>
          </a:p>
          <a:p>
            <a:pPr marL="0" indent="0">
              <a:buNone/>
            </a:pPr>
            <a:endParaRPr lang="en-US" sz="2400" dirty="0" smtClean="0"/>
          </a:p>
          <a:p>
            <a:pPr marL="0" indent="0">
              <a:buNone/>
            </a:pPr>
            <a:r>
              <a:rPr lang="en-US" sz="2400" dirty="0" smtClean="0"/>
              <a:t>Slide </a:t>
            </a:r>
            <a:r>
              <a:rPr lang="en-US" sz="2400" dirty="0" smtClean="0"/>
              <a:t>24 - Fix </a:t>
            </a:r>
            <a:r>
              <a:rPr lang="en-US" sz="2400" dirty="0"/>
              <a:t>Count </a:t>
            </a:r>
            <a:r>
              <a:rPr lang="en-US" sz="2400" dirty="0" smtClean="0"/>
              <a:t>Problems (Before Posting the Count)</a:t>
            </a:r>
          </a:p>
          <a:p>
            <a:pPr marL="0" indent="0">
              <a:buNone/>
            </a:pPr>
            <a:endParaRPr lang="en-US" sz="2400" dirty="0" smtClean="0"/>
          </a:p>
          <a:p>
            <a:pPr marL="0" indent="0">
              <a:buNone/>
            </a:pPr>
            <a:r>
              <a:rPr lang="en-US" sz="2400" dirty="0" smtClean="0"/>
              <a:t>Slide </a:t>
            </a:r>
            <a:r>
              <a:rPr lang="en-US" sz="2400" dirty="0" smtClean="0"/>
              <a:t>28 - Fix </a:t>
            </a:r>
            <a:r>
              <a:rPr lang="en-US" sz="2400" dirty="0"/>
              <a:t>Count Problems </a:t>
            </a:r>
            <a:r>
              <a:rPr lang="en-US" sz="2400" dirty="0" smtClean="0"/>
              <a:t>(After </a:t>
            </a:r>
            <a:r>
              <a:rPr lang="en-US" sz="2400" dirty="0"/>
              <a:t>Posting the Count</a:t>
            </a:r>
            <a:r>
              <a:rPr lang="en-US" sz="2400" dirty="0" smtClean="0"/>
              <a:t>)</a:t>
            </a:r>
            <a:endParaRPr lang="en-US" sz="2400" dirty="0"/>
          </a:p>
          <a:p>
            <a:endParaRPr lang="en-US" dirty="0" smtClean="0"/>
          </a:p>
        </p:txBody>
      </p:sp>
    </p:spTree>
    <p:extLst>
      <p:ext uri="{BB962C8B-B14F-4D97-AF65-F5344CB8AC3E}">
        <p14:creationId xmlns:p14="http://schemas.microsoft.com/office/powerpoint/2010/main" val="10197772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Overall Strategies for Review – MI20</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Hopefully good strategies during the year will have kept things in good shape and limit reviews (topic for another presentation)</a:t>
            </a:r>
          </a:p>
          <a:p>
            <a:r>
              <a:rPr lang="en-US" dirty="0" smtClean="0"/>
              <a:t>Review all large monetary discrepancies first</a:t>
            </a:r>
          </a:p>
          <a:p>
            <a:pPr lvl="1"/>
            <a:r>
              <a:rPr lang="en-US" dirty="0" smtClean="0"/>
              <a:t>Spend your limited time where the biggest chunk of money was lost</a:t>
            </a:r>
          </a:p>
          <a:p>
            <a:r>
              <a:rPr lang="en-US" dirty="0" smtClean="0"/>
              <a:t>Review the count for typos (compare to paper copy)</a:t>
            </a:r>
          </a:p>
          <a:p>
            <a:r>
              <a:rPr lang="en-US" dirty="0" smtClean="0"/>
              <a:t>Recount shelf, paperwork, and any alternative place in the shop that the part may be located (be careful, the change in the shelf itself could be items taken after the initial count)</a:t>
            </a:r>
          </a:p>
          <a:p>
            <a:r>
              <a:rPr lang="en-US" dirty="0"/>
              <a:t>If the discrepancy quantity is high </a:t>
            </a:r>
            <a:r>
              <a:rPr lang="en-US" dirty="0" smtClean="0"/>
              <a:t>(like a restocking </a:t>
            </a:r>
            <a:r>
              <a:rPr lang="en-US" dirty="0"/>
              <a:t>quantity) it is </a:t>
            </a:r>
            <a:r>
              <a:rPr lang="en-US" dirty="0" smtClean="0"/>
              <a:t>definitely worth checking purchase orders</a:t>
            </a:r>
            <a:endParaRPr lang="en-US" dirty="0"/>
          </a:p>
          <a:p>
            <a:r>
              <a:rPr lang="en-US" dirty="0"/>
              <a:t>If the discrepancy is smaller it is more likely to be an issue with one or more work </a:t>
            </a:r>
            <a:r>
              <a:rPr lang="en-US" dirty="0" smtClean="0"/>
              <a:t>orders</a:t>
            </a:r>
          </a:p>
          <a:p>
            <a:r>
              <a:rPr lang="en-US" dirty="0"/>
              <a:t>Use ZMB20 to review goods movements for the year for highly visible or potential issues (such as issuing half of something that is usually </a:t>
            </a:r>
            <a:r>
              <a:rPr lang="en-US" dirty="0" smtClean="0"/>
              <a:t>paired</a:t>
            </a:r>
            <a:r>
              <a:rPr lang="en-US" dirty="0" smtClean="0"/>
              <a:t>)</a:t>
            </a:r>
            <a:endParaRPr lang="en-US" dirty="0"/>
          </a:p>
          <a:p>
            <a:endParaRPr lang="en-US" dirty="0"/>
          </a:p>
          <a:p>
            <a:pPr marL="0" indent="0">
              <a:buNone/>
            </a:pPr>
            <a:endParaRPr lang="en-US" dirty="0"/>
          </a:p>
        </p:txBody>
      </p:sp>
    </p:spTree>
    <p:extLst>
      <p:ext uri="{BB962C8B-B14F-4D97-AF65-F5344CB8AC3E}">
        <p14:creationId xmlns:p14="http://schemas.microsoft.com/office/powerpoint/2010/main" val="38580916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Error – Purchase Orders</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Parts that were provided to the county were different than what the county was billed and received into inventory</a:t>
            </a:r>
          </a:p>
          <a:p>
            <a:pPr lvl="1"/>
            <a:r>
              <a:rPr lang="en-US" dirty="0" smtClean="0"/>
              <a:t>It is essential that this error not make it to the shelf, it cannot be resolved after the fact without the vendor recognizing the discrepancy in their own inventory</a:t>
            </a:r>
            <a:endParaRPr lang="en-US" dirty="0"/>
          </a:p>
          <a:p>
            <a:r>
              <a:rPr lang="en-US" dirty="0" smtClean="0"/>
              <a:t>Incorrect or Duplicate Receipt</a:t>
            </a:r>
          </a:p>
          <a:p>
            <a:r>
              <a:rPr lang="en-US" dirty="0" smtClean="0"/>
              <a:t>Missing Receipt</a:t>
            </a:r>
          </a:p>
          <a:p>
            <a:endParaRPr lang="en-US" dirty="0" smtClean="0"/>
          </a:p>
          <a:p>
            <a:r>
              <a:rPr lang="en-US" dirty="0" smtClean="0"/>
              <a:t>Finding a PO error is a big find as it effects larger quantities and potentially multiple parts (if it was a duplicate PO)</a:t>
            </a:r>
          </a:p>
          <a:p>
            <a:r>
              <a:rPr lang="en-US" dirty="0" smtClean="0"/>
              <a:t>The good news is that reviewing for PO errors is the easiest type of review</a:t>
            </a:r>
          </a:p>
          <a:p>
            <a:pPr lvl="1"/>
            <a:r>
              <a:rPr lang="en-US" dirty="0" smtClean="0"/>
              <a:t>ZMB20 to see all the receipts done</a:t>
            </a:r>
          </a:p>
          <a:p>
            <a:pPr lvl="2"/>
            <a:r>
              <a:rPr lang="en-US" dirty="0"/>
              <a:t>Receipts are a much shorter list to verify than orders</a:t>
            </a:r>
          </a:p>
          <a:p>
            <a:pPr lvl="1"/>
            <a:r>
              <a:rPr lang="en-US" dirty="0" smtClean="0"/>
              <a:t>TD-21 forms and invoices should be readily available for comparison</a:t>
            </a:r>
          </a:p>
          <a:p>
            <a:pPr lvl="2"/>
            <a:r>
              <a:rPr lang="en-US" dirty="0" smtClean="0"/>
              <a:t>Vendors can assist if for some reason paperwork was lost</a:t>
            </a:r>
          </a:p>
          <a:p>
            <a:r>
              <a:rPr lang="en-US" dirty="0" smtClean="0"/>
              <a:t>The bad news is that purchase orders are much less likely to be wrong because they deal with financial paperwork and are centrally </a:t>
            </a:r>
            <a:r>
              <a:rPr lang="en-US" dirty="0" smtClean="0"/>
              <a:t>handled</a:t>
            </a:r>
          </a:p>
        </p:txBody>
      </p:sp>
    </p:spTree>
    <p:extLst>
      <p:ext uri="{BB962C8B-B14F-4D97-AF65-F5344CB8AC3E}">
        <p14:creationId xmlns:p14="http://schemas.microsoft.com/office/powerpoint/2010/main" val="16565647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 of Error – Work Orders</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Missing Paperwork</a:t>
            </a:r>
          </a:p>
          <a:p>
            <a:pPr lvl="1"/>
            <a:r>
              <a:rPr lang="en-US" dirty="0" smtClean="0"/>
              <a:t>No record of the work done means there’s nothing to look for</a:t>
            </a:r>
          </a:p>
          <a:p>
            <a:pPr lvl="1"/>
            <a:r>
              <a:rPr lang="en-US" dirty="0" smtClean="0"/>
              <a:t>Chances improve greatly if the county is using a process where material issues are  cross-checked against incoming paperwork</a:t>
            </a:r>
          </a:p>
          <a:p>
            <a:pPr lvl="1"/>
            <a:r>
              <a:rPr lang="en-US" dirty="0" smtClean="0"/>
              <a:t>Last shot is to check with the technicians</a:t>
            </a:r>
          </a:p>
          <a:p>
            <a:pPr lvl="2"/>
            <a:r>
              <a:rPr lang="en-US" dirty="0" smtClean="0"/>
              <a:t>Chances improve if it was a big and/or infrequently used item</a:t>
            </a:r>
          </a:p>
          <a:p>
            <a:pPr lvl="2"/>
            <a:r>
              <a:rPr lang="en-US" dirty="0" smtClean="0"/>
              <a:t>Chances improve if it was recent</a:t>
            </a:r>
          </a:p>
          <a:p>
            <a:r>
              <a:rPr lang="en-US" dirty="0" smtClean="0"/>
              <a:t>Incorrect Paperwork</a:t>
            </a:r>
          </a:p>
          <a:p>
            <a:pPr lvl="1"/>
            <a:r>
              <a:rPr lang="en-US" dirty="0" smtClean="0"/>
              <a:t>Easiest to resolve when the supervisor signs off on the work order as they are most capable of understanding whether the parts, labor, and vehicle make sense together</a:t>
            </a:r>
          </a:p>
          <a:p>
            <a:pPr lvl="1"/>
            <a:r>
              <a:rPr lang="en-US" dirty="0" smtClean="0"/>
              <a:t>Can be found after the fact by thorough or targeted review of orders</a:t>
            </a:r>
          </a:p>
          <a:p>
            <a:r>
              <a:rPr lang="en-US" dirty="0" smtClean="0"/>
              <a:t>Incorrect Data Entry</a:t>
            </a:r>
          </a:p>
          <a:p>
            <a:pPr lvl="1"/>
            <a:r>
              <a:rPr lang="en-US" dirty="0" smtClean="0"/>
              <a:t>Paperwork will be a mismatch for the BSIP data</a:t>
            </a:r>
          </a:p>
          <a:p>
            <a:pPr lvl="1"/>
            <a:r>
              <a:rPr lang="en-US" dirty="0" smtClean="0"/>
              <a:t>Will likely result in an overage in one part and a shortage in another</a:t>
            </a:r>
          </a:p>
          <a:p>
            <a:pPr lvl="1"/>
            <a:r>
              <a:rPr lang="en-US" dirty="0" smtClean="0"/>
              <a:t>Involve the technicians/shop supervisor</a:t>
            </a:r>
          </a:p>
          <a:p>
            <a:pPr lvl="2"/>
            <a:r>
              <a:rPr lang="en-US" dirty="0" smtClean="0"/>
              <a:t>They may be able to limit the search to a particular group of buses that could use the part</a:t>
            </a:r>
          </a:p>
          <a:p>
            <a:pPr lvl="1"/>
            <a:endParaRPr lang="en-US" dirty="0" smtClean="0"/>
          </a:p>
        </p:txBody>
      </p:sp>
    </p:spTree>
    <p:extLst>
      <p:ext uri="{BB962C8B-B14F-4D97-AF65-F5344CB8AC3E}">
        <p14:creationId xmlns:p14="http://schemas.microsoft.com/office/powerpoint/2010/main" val="219605672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dirty="0" smtClean="0"/>
              <a:t>Don’t Ignore Having Too Many on Hand</a:t>
            </a:r>
            <a:endParaRPr lang="en-US" sz="3800" dirty="0"/>
          </a:p>
        </p:txBody>
      </p:sp>
      <p:sp>
        <p:nvSpPr>
          <p:cNvPr id="3" name="Content Placeholder 2"/>
          <p:cNvSpPr>
            <a:spLocks noGrp="1"/>
          </p:cNvSpPr>
          <p:nvPr>
            <p:ph idx="1"/>
          </p:nvPr>
        </p:nvSpPr>
        <p:spPr/>
        <p:txBody>
          <a:bodyPr>
            <a:normAutofit fontScale="62500" lnSpcReduction="20000"/>
          </a:bodyPr>
          <a:lstStyle/>
          <a:p>
            <a:r>
              <a:rPr lang="en-US" dirty="0" smtClean="0"/>
              <a:t>Having more on the shelf than are in BSIP (Positive Inventory Adj.)</a:t>
            </a:r>
          </a:p>
          <a:p>
            <a:pPr lvl="1"/>
            <a:r>
              <a:rPr lang="en-US" dirty="0" smtClean="0"/>
              <a:t>Missing a purchase order (Quantity and Current Price will be wrong)</a:t>
            </a:r>
          </a:p>
          <a:p>
            <a:pPr lvl="1"/>
            <a:r>
              <a:rPr lang="en-US" dirty="0" smtClean="0"/>
              <a:t>Issuing too many of something to a work order</a:t>
            </a:r>
          </a:p>
          <a:p>
            <a:pPr lvl="1"/>
            <a:r>
              <a:rPr lang="en-US" dirty="0" smtClean="0"/>
              <a:t>Issuing the wrong part to a work order</a:t>
            </a:r>
          </a:p>
          <a:p>
            <a:pPr lvl="1"/>
            <a:r>
              <a:rPr lang="en-US" dirty="0" smtClean="0"/>
              <a:t>Failing to cancel a part off an order when it is returned to the stock room</a:t>
            </a:r>
          </a:p>
          <a:p>
            <a:r>
              <a:rPr lang="en-US" dirty="0" smtClean="0"/>
              <a:t>No </a:t>
            </a:r>
            <a:r>
              <a:rPr lang="en-US" dirty="0"/>
              <a:t>direct fiscal consequence to having MORE on hand and having to adjust stock </a:t>
            </a:r>
            <a:r>
              <a:rPr lang="en-US" dirty="0" smtClean="0"/>
              <a:t>upward however</a:t>
            </a:r>
            <a:endParaRPr lang="en-US" dirty="0"/>
          </a:p>
          <a:p>
            <a:pPr lvl="1"/>
            <a:r>
              <a:rPr lang="en-US" dirty="0"/>
              <a:t>Potential Indirect costs (wrong refund rate, incorrect </a:t>
            </a:r>
            <a:r>
              <a:rPr lang="en-US" dirty="0" smtClean="0"/>
              <a:t>billing)</a:t>
            </a:r>
            <a:endParaRPr lang="en-US" dirty="0"/>
          </a:p>
          <a:p>
            <a:pPr lvl="1"/>
            <a:r>
              <a:rPr lang="en-US" dirty="0"/>
              <a:t>Incorrect </a:t>
            </a:r>
            <a:r>
              <a:rPr lang="en-US" dirty="0" smtClean="0"/>
              <a:t>repair history</a:t>
            </a:r>
          </a:p>
          <a:p>
            <a:r>
              <a:rPr lang="en-US" dirty="0" smtClean="0"/>
              <a:t>BUT!!! In many cases, if a part was issued to a work order and shouldn’t have been there is a good chance that the part that SHOULD have been issued to that order WASN’T issued </a:t>
            </a:r>
          </a:p>
          <a:p>
            <a:pPr lvl="1"/>
            <a:r>
              <a:rPr lang="en-US" dirty="0" smtClean="0"/>
              <a:t>If it wasn’t issued, that causes stock loss in the other DOT number</a:t>
            </a:r>
          </a:p>
          <a:p>
            <a:pPr lvl="1"/>
            <a:r>
              <a:rPr lang="en-US" dirty="0" smtClean="0"/>
              <a:t>A quick ZMB20 on issues of the ‘too-many-on-hand’ part will point you towards a set of orders to recheck for sources of stock loss in other parts</a:t>
            </a:r>
            <a:r>
              <a:rPr lang="en-US" dirty="0" smtClean="0"/>
              <a:t>!</a:t>
            </a:r>
          </a:p>
        </p:txBody>
      </p:sp>
    </p:spTree>
    <p:extLst>
      <p:ext uri="{BB962C8B-B14F-4D97-AF65-F5344CB8AC3E}">
        <p14:creationId xmlns:p14="http://schemas.microsoft.com/office/powerpoint/2010/main" val="1001781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How to Fix Count Problems</a:t>
            </a:r>
            <a:endParaRPr lang="en-US" dirty="0"/>
          </a:p>
        </p:txBody>
      </p:sp>
      <p:sp>
        <p:nvSpPr>
          <p:cNvPr id="5" name="Text Placeholder 4"/>
          <p:cNvSpPr>
            <a:spLocks noGrp="1"/>
          </p:cNvSpPr>
          <p:nvPr>
            <p:ph type="body" idx="1"/>
          </p:nvPr>
        </p:nvSpPr>
        <p:spPr/>
        <p:txBody>
          <a:bodyPr/>
          <a:lstStyle/>
          <a:p>
            <a:r>
              <a:rPr lang="en-US" dirty="0" smtClean="0"/>
              <a:t>Before Counts Are Posted</a:t>
            </a:r>
            <a:endParaRPr lang="en-US" dirty="0"/>
          </a:p>
        </p:txBody>
      </p:sp>
    </p:spTree>
    <p:extLst>
      <p:ext uri="{BB962C8B-B14F-4D97-AF65-F5344CB8AC3E}">
        <p14:creationId xmlns:p14="http://schemas.microsoft.com/office/powerpoint/2010/main" val="619141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Reminder!</a:t>
            </a:r>
            <a:endParaRPr lang="en-US" dirty="0"/>
          </a:p>
        </p:txBody>
      </p:sp>
      <p:sp>
        <p:nvSpPr>
          <p:cNvPr id="5" name="Content Placeholder 4"/>
          <p:cNvSpPr>
            <a:spLocks noGrp="1"/>
          </p:cNvSpPr>
          <p:nvPr>
            <p:ph idx="1"/>
          </p:nvPr>
        </p:nvSpPr>
        <p:spPr/>
        <p:txBody>
          <a:bodyPr>
            <a:normAutofit fontScale="70000" lnSpcReduction="20000"/>
          </a:bodyPr>
          <a:lstStyle/>
          <a:p>
            <a:r>
              <a:rPr lang="en-US" dirty="0"/>
              <a:t>A count and associated inventory adjustment are correct as long as they will not result in the need for more adjustments after inventory is complete and paperwork is caught </a:t>
            </a:r>
            <a:r>
              <a:rPr lang="en-US" dirty="0" smtClean="0"/>
              <a:t>up</a:t>
            </a:r>
            <a:endParaRPr lang="en-US" dirty="0"/>
          </a:p>
          <a:p>
            <a:endParaRPr lang="en-US" dirty="0"/>
          </a:p>
          <a:p>
            <a:r>
              <a:rPr lang="en-US" dirty="0"/>
              <a:t>If there is no outstanding paperwork, the correct count of an item is the count on the shelf (or other shop location)</a:t>
            </a:r>
          </a:p>
          <a:p>
            <a:endParaRPr lang="en-US" dirty="0"/>
          </a:p>
          <a:p>
            <a:r>
              <a:rPr lang="en-US" dirty="0"/>
              <a:t>If there is </a:t>
            </a:r>
            <a:r>
              <a:rPr lang="en-US" dirty="0" smtClean="0"/>
              <a:t>outstanding </a:t>
            </a:r>
            <a:r>
              <a:rPr lang="en-US" dirty="0"/>
              <a:t>paperwork, then getting the correct count requires accounting for that outstanding </a:t>
            </a:r>
            <a:r>
              <a:rPr lang="en-US" dirty="0" smtClean="0"/>
              <a:t>paperwork</a:t>
            </a:r>
          </a:p>
          <a:p>
            <a:pPr lvl="1"/>
            <a:r>
              <a:rPr lang="en-US" dirty="0" smtClean="0"/>
              <a:t>Add outstanding on work orders (so they’ll still be there to issue)</a:t>
            </a:r>
          </a:p>
          <a:p>
            <a:pPr lvl="1"/>
            <a:r>
              <a:rPr lang="en-US" dirty="0" smtClean="0"/>
              <a:t>Subtract outstanding on PO (to leave room to accommodate receipt)</a:t>
            </a:r>
            <a:endParaRPr lang="en-US" dirty="0"/>
          </a:p>
          <a:p>
            <a:endParaRPr lang="en-US" dirty="0"/>
          </a:p>
        </p:txBody>
      </p:sp>
    </p:spTree>
    <p:extLst>
      <p:ext uri="{BB962C8B-B14F-4D97-AF65-F5344CB8AC3E}">
        <p14:creationId xmlns:p14="http://schemas.microsoft.com/office/powerpoint/2010/main" val="19934294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Correcting a Miscount</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Counted the wrong number on the shelf</a:t>
            </a:r>
          </a:p>
          <a:p>
            <a:pPr lvl="1"/>
            <a:r>
              <a:rPr lang="en-US" dirty="0" smtClean="0"/>
              <a:t>Use MI05 to change the count on the item</a:t>
            </a:r>
          </a:p>
          <a:p>
            <a:pPr lvl="1"/>
            <a:endParaRPr lang="en-US" dirty="0" smtClean="0"/>
          </a:p>
          <a:p>
            <a:r>
              <a:rPr lang="en-US" dirty="0" smtClean="0"/>
              <a:t>Forgot to include outstanding work orders in the count</a:t>
            </a:r>
          </a:p>
          <a:p>
            <a:pPr lvl="1"/>
            <a:r>
              <a:rPr lang="en-US" dirty="0" smtClean="0"/>
              <a:t>Recheck the shelf and outstanding work orders</a:t>
            </a:r>
          </a:p>
          <a:p>
            <a:pPr lvl="1"/>
            <a:r>
              <a:rPr lang="en-US" dirty="0" smtClean="0"/>
              <a:t>Use MI05 to change the count on the item</a:t>
            </a:r>
          </a:p>
          <a:p>
            <a:pPr lvl="1"/>
            <a:r>
              <a:rPr lang="en-US" dirty="0" smtClean="0"/>
              <a:t>Process work orders as normal after inventory</a:t>
            </a:r>
            <a:endParaRPr lang="en-US" dirty="0"/>
          </a:p>
          <a:p>
            <a:endParaRPr lang="en-US" dirty="0" smtClean="0"/>
          </a:p>
          <a:p>
            <a:r>
              <a:rPr lang="en-US" dirty="0" smtClean="0"/>
              <a:t>Forgot to subtract for an outstanding purchase order</a:t>
            </a:r>
          </a:p>
          <a:p>
            <a:pPr lvl="1"/>
            <a:r>
              <a:rPr lang="en-US" dirty="0" smtClean="0"/>
              <a:t>Recheck the shelf and outstanding work order remembering to subtract the quantity from the missing purchase order</a:t>
            </a:r>
          </a:p>
          <a:p>
            <a:pPr lvl="1"/>
            <a:r>
              <a:rPr lang="en-US" dirty="0" smtClean="0"/>
              <a:t>Use MI05 to change the count on the item</a:t>
            </a:r>
          </a:p>
          <a:p>
            <a:pPr lvl="1"/>
            <a:r>
              <a:rPr lang="en-US" dirty="0" smtClean="0"/>
              <a:t>Process the receipt as normal after inventory</a:t>
            </a:r>
          </a:p>
          <a:p>
            <a:endParaRPr lang="en-US" dirty="0"/>
          </a:p>
        </p:txBody>
      </p:sp>
    </p:spTree>
    <p:extLst>
      <p:ext uri="{BB962C8B-B14F-4D97-AF65-F5344CB8AC3E}">
        <p14:creationId xmlns:p14="http://schemas.microsoft.com/office/powerpoint/2010/main" val="37290778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Incorrect Book Inventory</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Work order(s) from earlier in the year have missing or extra parts</a:t>
            </a:r>
          </a:p>
          <a:p>
            <a:pPr lvl="1"/>
            <a:r>
              <a:rPr lang="en-US" dirty="0"/>
              <a:t>Issue Recount Document for the Item (no posting block)</a:t>
            </a:r>
          </a:p>
          <a:p>
            <a:pPr lvl="1"/>
            <a:r>
              <a:rPr lang="en-US" dirty="0"/>
              <a:t>Print New Inventory Document</a:t>
            </a:r>
          </a:p>
          <a:p>
            <a:pPr lvl="1"/>
            <a:r>
              <a:rPr lang="en-US" dirty="0"/>
              <a:t>Fix the work </a:t>
            </a:r>
            <a:r>
              <a:rPr lang="en-US" dirty="0" smtClean="0"/>
              <a:t>order(s) </a:t>
            </a:r>
            <a:r>
              <a:rPr lang="en-US" dirty="0"/>
              <a:t>using MIGO to issue or cancel the </a:t>
            </a:r>
            <a:r>
              <a:rPr lang="en-US" dirty="0" smtClean="0"/>
              <a:t>part(s) </a:t>
            </a:r>
            <a:r>
              <a:rPr lang="en-US" dirty="0"/>
              <a:t>off of the </a:t>
            </a:r>
            <a:r>
              <a:rPr lang="en-US" dirty="0" smtClean="0"/>
              <a:t>order(s)</a:t>
            </a:r>
            <a:endParaRPr lang="en-US" dirty="0"/>
          </a:p>
          <a:p>
            <a:pPr lvl="1"/>
            <a:r>
              <a:rPr lang="en-US" dirty="0" smtClean="0"/>
              <a:t>Recount to determine the correct count including shelf and unprocessed work orders</a:t>
            </a:r>
          </a:p>
          <a:p>
            <a:pPr lvl="1"/>
            <a:r>
              <a:rPr lang="en-US" dirty="0" smtClean="0"/>
              <a:t>Enter </a:t>
            </a:r>
            <a:r>
              <a:rPr lang="en-US" dirty="0"/>
              <a:t>Inventory Count on new document with MI04</a:t>
            </a:r>
          </a:p>
          <a:p>
            <a:pPr lvl="1"/>
            <a:r>
              <a:rPr lang="en-US" dirty="0"/>
              <a:t>Review and Post Differences </a:t>
            </a:r>
            <a:r>
              <a:rPr lang="en-US" dirty="0" smtClean="0"/>
              <a:t>for that item with </a:t>
            </a:r>
            <a:r>
              <a:rPr lang="en-US" dirty="0" smtClean="0"/>
              <a:t>MI20</a:t>
            </a:r>
            <a:endParaRPr lang="en-US" dirty="0" smtClean="0"/>
          </a:p>
          <a:p>
            <a:pPr marL="365760" lvl="1" indent="0">
              <a:buNone/>
            </a:pPr>
            <a:endParaRPr lang="en-US" dirty="0" smtClean="0"/>
          </a:p>
          <a:p>
            <a:r>
              <a:rPr lang="en-US" dirty="0" smtClean="0"/>
              <a:t>Purchase Order / Receipt was made incorrectly</a:t>
            </a:r>
          </a:p>
          <a:p>
            <a:pPr marL="0" indent="0">
              <a:buNone/>
            </a:pPr>
            <a:r>
              <a:rPr lang="en-US" sz="1800" dirty="0" smtClean="0">
                <a:solidFill>
                  <a:schemeClr val="accent5"/>
                </a:solidFill>
              </a:rPr>
              <a:t>Note: </a:t>
            </a:r>
            <a:r>
              <a:rPr lang="en-US" sz="1800" dirty="0">
                <a:solidFill>
                  <a:schemeClr val="accent5"/>
                </a:solidFill>
              </a:rPr>
              <a:t>For incorrect receipts </a:t>
            </a:r>
            <a:r>
              <a:rPr lang="en-US" sz="1800" dirty="0" smtClean="0">
                <a:solidFill>
                  <a:schemeClr val="accent5"/>
                </a:solidFill>
              </a:rPr>
              <a:t>not identified and fixed immediately, it </a:t>
            </a:r>
            <a:r>
              <a:rPr lang="en-US" sz="1800" dirty="0">
                <a:solidFill>
                  <a:schemeClr val="accent5"/>
                </a:solidFill>
              </a:rPr>
              <a:t>is recommended </a:t>
            </a:r>
            <a:r>
              <a:rPr lang="en-US" sz="1800" dirty="0" smtClean="0">
                <a:solidFill>
                  <a:schemeClr val="accent5"/>
                </a:solidFill>
              </a:rPr>
              <a:t>that DPI </a:t>
            </a:r>
            <a:r>
              <a:rPr lang="en-US" sz="1800" dirty="0">
                <a:solidFill>
                  <a:schemeClr val="accent5"/>
                </a:solidFill>
              </a:rPr>
              <a:t>be contacted to determine the impact on issue price and whether any other documents need to be corrected first</a:t>
            </a:r>
          </a:p>
          <a:p>
            <a:pPr lvl="1"/>
            <a:r>
              <a:rPr lang="en-US" dirty="0" smtClean="0"/>
              <a:t>Issue </a:t>
            </a:r>
            <a:r>
              <a:rPr lang="en-US" dirty="0"/>
              <a:t>Recount Document for the Item (no posting block</a:t>
            </a:r>
            <a:r>
              <a:rPr lang="en-US" dirty="0" smtClean="0"/>
              <a:t>)</a:t>
            </a:r>
          </a:p>
          <a:p>
            <a:pPr lvl="1"/>
            <a:r>
              <a:rPr lang="en-US" dirty="0" smtClean="0"/>
              <a:t>Print </a:t>
            </a:r>
            <a:r>
              <a:rPr lang="en-US" dirty="0"/>
              <a:t>New Inventory Document</a:t>
            </a:r>
          </a:p>
          <a:p>
            <a:pPr lvl="1"/>
            <a:r>
              <a:rPr lang="en-US" dirty="0" smtClean="0"/>
              <a:t>Cancel and/or correct the incorrect receipt with MIGO and ME21N</a:t>
            </a:r>
          </a:p>
          <a:p>
            <a:pPr lvl="1"/>
            <a:r>
              <a:rPr lang="en-US" dirty="0" smtClean="0"/>
              <a:t>Recount to determine the correct count including shelf and unprocessed work orders</a:t>
            </a:r>
          </a:p>
          <a:p>
            <a:pPr lvl="1"/>
            <a:r>
              <a:rPr lang="en-US" dirty="0" smtClean="0"/>
              <a:t>Enter Inventory Count on new document with MI04</a:t>
            </a:r>
          </a:p>
          <a:p>
            <a:pPr lvl="1"/>
            <a:r>
              <a:rPr lang="en-US" dirty="0" smtClean="0"/>
              <a:t>Review and Post Differences for that item with MI20</a:t>
            </a:r>
          </a:p>
          <a:p>
            <a:endParaRPr lang="en-US" dirty="0"/>
          </a:p>
        </p:txBody>
      </p:sp>
    </p:spTree>
    <p:extLst>
      <p:ext uri="{BB962C8B-B14F-4D97-AF65-F5344CB8AC3E}">
        <p14:creationId xmlns:p14="http://schemas.microsoft.com/office/powerpoint/2010/main" val="32214343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How to Fix Count Problems</a:t>
            </a:r>
            <a:endParaRPr lang="en-US" dirty="0"/>
          </a:p>
        </p:txBody>
      </p:sp>
      <p:sp>
        <p:nvSpPr>
          <p:cNvPr id="5" name="Text Placeholder 4"/>
          <p:cNvSpPr>
            <a:spLocks noGrp="1"/>
          </p:cNvSpPr>
          <p:nvPr>
            <p:ph type="body" idx="1"/>
          </p:nvPr>
        </p:nvSpPr>
        <p:spPr/>
        <p:txBody>
          <a:bodyPr/>
          <a:lstStyle/>
          <a:p>
            <a:r>
              <a:rPr lang="en-US" dirty="0" smtClean="0"/>
              <a:t>After Counts Are Posted</a:t>
            </a:r>
            <a:endParaRPr lang="en-US" dirty="0"/>
          </a:p>
        </p:txBody>
      </p:sp>
    </p:spTree>
    <p:extLst>
      <p:ext uri="{BB962C8B-B14F-4D97-AF65-F5344CB8AC3E}">
        <p14:creationId xmlns:p14="http://schemas.microsoft.com/office/powerpoint/2010/main" val="2397165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Correcting a Miscount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Incorrect Count (whether it was a pure miscount or failure to account for outstanding orders)</a:t>
            </a:r>
          </a:p>
          <a:p>
            <a:pPr lvl="1"/>
            <a:r>
              <a:rPr lang="en-US" dirty="0" smtClean="0"/>
              <a:t>ZMB19 </a:t>
            </a:r>
            <a:r>
              <a:rPr lang="en-US" dirty="0"/>
              <a:t>to figure out how many you have according to </a:t>
            </a:r>
            <a:r>
              <a:rPr lang="en-US" dirty="0" smtClean="0"/>
              <a:t>BSIP</a:t>
            </a:r>
          </a:p>
          <a:p>
            <a:pPr lvl="1"/>
            <a:r>
              <a:rPr lang="en-US" dirty="0"/>
              <a:t>Recount to determine the correct count including </a:t>
            </a:r>
            <a:r>
              <a:rPr lang="en-US" dirty="0" smtClean="0"/>
              <a:t>current shelf quantity and currently unprocessed </a:t>
            </a:r>
            <a:r>
              <a:rPr lang="en-US" dirty="0"/>
              <a:t>work orders</a:t>
            </a:r>
          </a:p>
          <a:p>
            <a:pPr lvl="1"/>
            <a:r>
              <a:rPr lang="en-US" dirty="0" smtClean="0"/>
              <a:t>MI10 </a:t>
            </a:r>
            <a:r>
              <a:rPr lang="en-US" dirty="0"/>
              <a:t>to enter the new (correct) count of the </a:t>
            </a:r>
            <a:r>
              <a:rPr lang="en-US" dirty="0" smtClean="0"/>
              <a:t>item</a:t>
            </a:r>
            <a:endParaRPr lang="en-US" dirty="0"/>
          </a:p>
          <a:p>
            <a:pPr lvl="1"/>
            <a:r>
              <a:rPr lang="en-US" dirty="0"/>
              <a:t>ZMB20 to look up the negative and positive </a:t>
            </a:r>
            <a:r>
              <a:rPr lang="en-US" dirty="0" smtClean="0"/>
              <a:t>adjustment (701 </a:t>
            </a:r>
            <a:r>
              <a:rPr lang="en-US" dirty="0"/>
              <a:t>and 702) material document numbers and monetary amounts to fill out the loss offset request </a:t>
            </a:r>
            <a:r>
              <a:rPr lang="en-US" dirty="0" smtClean="0"/>
              <a:t>form: </a:t>
            </a:r>
          </a:p>
          <a:p>
            <a:pPr lvl="2"/>
            <a:r>
              <a:rPr lang="en-US" dirty="0" smtClean="0"/>
              <a:t>http</a:t>
            </a:r>
            <a:r>
              <a:rPr lang="en-US" dirty="0"/>
              <a:t>://www.ncbussafety.org/StateForms.html</a:t>
            </a:r>
          </a:p>
          <a:p>
            <a:pPr lvl="1"/>
            <a:endParaRPr lang="en-US" dirty="0"/>
          </a:p>
        </p:txBody>
      </p:sp>
    </p:spTree>
    <p:extLst>
      <p:ext uri="{BB962C8B-B14F-4D97-AF65-F5344CB8AC3E}">
        <p14:creationId xmlns:p14="http://schemas.microsoft.com/office/powerpoint/2010/main" val="35739276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On Overall Inventory Process</a:t>
            </a:r>
            <a:endParaRPr lang="en-US" dirty="0"/>
          </a:p>
        </p:txBody>
      </p:sp>
    </p:spTree>
    <p:extLst>
      <p:ext uri="{BB962C8B-B14F-4D97-AF65-F5344CB8AC3E}">
        <p14:creationId xmlns:p14="http://schemas.microsoft.com/office/powerpoint/2010/main" val="1720029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Incorrect Book Inventory</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Due to one or more work orders with extra parts on it</a:t>
            </a:r>
          </a:p>
          <a:p>
            <a:pPr lvl="1"/>
            <a:r>
              <a:rPr lang="en-US" dirty="0" smtClean="0"/>
              <a:t>MIGO to cancel the extra parts off the work order(s)</a:t>
            </a:r>
          </a:p>
          <a:p>
            <a:pPr lvl="1"/>
            <a:r>
              <a:rPr lang="en-US" dirty="0"/>
              <a:t>ZMB19 to figure out how many you have according to BSIP</a:t>
            </a:r>
          </a:p>
          <a:p>
            <a:pPr lvl="1"/>
            <a:r>
              <a:rPr lang="en-US" dirty="0"/>
              <a:t>Recount to determine the correct count including current shelf quantity and currently unprocessed work orders</a:t>
            </a:r>
          </a:p>
          <a:p>
            <a:pPr lvl="1"/>
            <a:r>
              <a:rPr lang="en-US" dirty="0"/>
              <a:t>MI10 to enter the new (correct) count of the item</a:t>
            </a:r>
          </a:p>
          <a:p>
            <a:pPr lvl="1"/>
            <a:r>
              <a:rPr lang="en-US" dirty="0"/>
              <a:t>ZMB20 to </a:t>
            </a:r>
            <a:r>
              <a:rPr lang="en-US" dirty="0" smtClean="0"/>
              <a:t>check if there are both negative </a:t>
            </a:r>
            <a:r>
              <a:rPr lang="en-US" dirty="0"/>
              <a:t>and positive </a:t>
            </a:r>
            <a:r>
              <a:rPr lang="en-US" dirty="0" smtClean="0"/>
              <a:t>adjustments (</a:t>
            </a:r>
            <a:r>
              <a:rPr lang="en-US" dirty="0"/>
              <a:t>701 and 702) </a:t>
            </a:r>
            <a:r>
              <a:rPr lang="en-US" dirty="0" smtClean="0"/>
              <a:t>for the material. If there are note </a:t>
            </a:r>
            <a:r>
              <a:rPr lang="en-US" dirty="0"/>
              <a:t>document numbers and monetary amounts to fill out the loss offset request form: </a:t>
            </a:r>
          </a:p>
          <a:p>
            <a:pPr lvl="2"/>
            <a:r>
              <a:rPr lang="en-US" dirty="0">
                <a:hlinkClick r:id="rId2"/>
              </a:rPr>
              <a:t>http://</a:t>
            </a:r>
            <a:r>
              <a:rPr lang="en-US" dirty="0" smtClean="0">
                <a:hlinkClick r:id="rId2"/>
              </a:rPr>
              <a:t>www.ncbussafety.org/StateForms.html</a:t>
            </a:r>
            <a:endParaRPr lang="en-US" dirty="0" smtClean="0"/>
          </a:p>
          <a:p>
            <a:pPr marL="365760" lvl="1" indent="0">
              <a:buNone/>
            </a:pPr>
            <a:r>
              <a:rPr lang="en-US" dirty="0" smtClean="0"/>
              <a:t>Note: Depending on the situation there may or may not be both negative and positive adjustments</a:t>
            </a:r>
          </a:p>
          <a:p>
            <a:pPr marL="365760" lvl="1" indent="0">
              <a:buNone/>
            </a:pPr>
            <a:endParaRPr lang="en-US" dirty="0" smtClean="0"/>
          </a:p>
          <a:p>
            <a:r>
              <a:rPr lang="en-US" dirty="0" smtClean="0"/>
              <a:t>Due to a work order with missing parts</a:t>
            </a:r>
          </a:p>
          <a:p>
            <a:pPr lvl="1"/>
            <a:r>
              <a:rPr lang="en-US" dirty="0"/>
              <a:t>ZMB19 to figure out how many you have according to BSIP</a:t>
            </a:r>
          </a:p>
          <a:p>
            <a:pPr lvl="1"/>
            <a:r>
              <a:rPr lang="en-US" dirty="0"/>
              <a:t>Recount to determine the correct count including current shelf quantity and currently unprocessed work </a:t>
            </a:r>
            <a:r>
              <a:rPr lang="en-US" dirty="0" smtClean="0"/>
              <a:t>orders (INCLUDING what you need to correct on the work order(s))</a:t>
            </a:r>
            <a:endParaRPr lang="en-US" dirty="0"/>
          </a:p>
          <a:p>
            <a:pPr lvl="1"/>
            <a:r>
              <a:rPr lang="en-US" dirty="0"/>
              <a:t>MI10 to enter the new (correct) count of the item</a:t>
            </a:r>
          </a:p>
          <a:p>
            <a:pPr lvl="1"/>
            <a:r>
              <a:rPr lang="en-US" dirty="0"/>
              <a:t>ZMB20 to check if there are both negative and positive adjustments (701 and 702) for the material. If there are note document numbers and monetary amounts to fill out the loss offset request form: </a:t>
            </a:r>
          </a:p>
          <a:p>
            <a:pPr lvl="2"/>
            <a:r>
              <a:rPr lang="en-US" dirty="0" smtClean="0"/>
              <a:t>http</a:t>
            </a:r>
            <a:r>
              <a:rPr lang="en-US" dirty="0"/>
              <a:t>://www.ncbussafety.org/StateForms.html</a:t>
            </a:r>
          </a:p>
          <a:p>
            <a:pPr marL="365760" lvl="1" indent="0">
              <a:buNone/>
            </a:pPr>
            <a:r>
              <a:rPr lang="en-US" dirty="0"/>
              <a:t>Note: Depending on the situation there may or may not be both negative </a:t>
            </a:r>
            <a:r>
              <a:rPr lang="en-US" dirty="0" smtClean="0"/>
              <a:t>and </a:t>
            </a:r>
            <a:r>
              <a:rPr lang="en-US" dirty="0"/>
              <a:t>positive adjustments</a:t>
            </a:r>
          </a:p>
          <a:p>
            <a:pPr lvl="1"/>
            <a:endParaRPr lang="en-US" dirty="0" smtClean="0"/>
          </a:p>
          <a:p>
            <a:endParaRPr lang="en-US" dirty="0"/>
          </a:p>
        </p:txBody>
      </p:sp>
    </p:spTree>
    <p:extLst>
      <p:ext uri="{BB962C8B-B14F-4D97-AF65-F5344CB8AC3E}">
        <p14:creationId xmlns:p14="http://schemas.microsoft.com/office/powerpoint/2010/main" val="1080955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Incorrect Book Inventory - Continued</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Due </a:t>
            </a:r>
            <a:r>
              <a:rPr lang="en-US" dirty="0"/>
              <a:t>to a Purchase Order Problem (Too Few Received or Missed Receipt)</a:t>
            </a:r>
          </a:p>
          <a:p>
            <a:pPr lvl="1"/>
            <a:r>
              <a:rPr lang="en-US" dirty="0" smtClean="0"/>
              <a:t>ZMB19 to figure out how many you have according to BSIP</a:t>
            </a:r>
          </a:p>
          <a:p>
            <a:pPr lvl="1"/>
            <a:r>
              <a:rPr lang="en-US" dirty="0" smtClean="0"/>
              <a:t>Recount to determine the correct count including current shelf quantity and currently unprocessed work orders (AND subtracting the amount not received to leave room for the receipt)</a:t>
            </a:r>
          </a:p>
          <a:p>
            <a:pPr lvl="1"/>
            <a:r>
              <a:rPr lang="en-US" dirty="0" smtClean="0"/>
              <a:t>MI10 to enter the new (correct) count of the item</a:t>
            </a:r>
          </a:p>
          <a:p>
            <a:pPr lvl="1"/>
            <a:r>
              <a:rPr lang="en-US" dirty="0" smtClean="0"/>
              <a:t>ZMB20 to check if there are both negative and positive adjustments (701 and 702) for the material. If there are note document numbers and monetary amounts to fill out the loss offset request form: </a:t>
            </a:r>
          </a:p>
          <a:p>
            <a:pPr lvl="2"/>
            <a:r>
              <a:rPr lang="en-US" dirty="0" smtClean="0">
                <a:hlinkClick r:id="rId2"/>
              </a:rPr>
              <a:t>http://www.ncbussafety.org/StateForms.html</a:t>
            </a:r>
            <a:endParaRPr lang="en-US" dirty="0" smtClean="0"/>
          </a:p>
          <a:p>
            <a:pPr lvl="1"/>
            <a:r>
              <a:rPr lang="en-US" dirty="0" smtClean="0"/>
              <a:t>Receive the additional stock into inventory</a:t>
            </a:r>
          </a:p>
          <a:p>
            <a:pPr marL="365760" lvl="1" indent="0">
              <a:buNone/>
            </a:pPr>
            <a:r>
              <a:rPr lang="en-US" dirty="0" smtClean="0"/>
              <a:t>Note: Depending on the situation there may or may not be both negative and positive adjustments</a:t>
            </a:r>
          </a:p>
          <a:p>
            <a:pPr marL="0" indent="0">
              <a:buNone/>
            </a:pPr>
            <a:endParaRPr lang="en-US" dirty="0" smtClean="0">
              <a:solidFill>
                <a:schemeClr val="accent5"/>
              </a:solidFill>
            </a:endParaRPr>
          </a:p>
          <a:p>
            <a:pPr lvl="1"/>
            <a:endParaRPr lang="en-US" dirty="0" smtClean="0"/>
          </a:p>
          <a:p>
            <a:endParaRPr lang="en-US" dirty="0"/>
          </a:p>
        </p:txBody>
      </p:sp>
    </p:spTree>
    <p:extLst>
      <p:ext uri="{BB962C8B-B14F-4D97-AF65-F5344CB8AC3E}">
        <p14:creationId xmlns:p14="http://schemas.microsoft.com/office/powerpoint/2010/main" val="4966004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Incorrect Book Inventory - Continued</a:t>
            </a:r>
          </a:p>
        </p:txBody>
      </p:sp>
      <p:sp>
        <p:nvSpPr>
          <p:cNvPr id="3" name="Content Placeholder 2"/>
          <p:cNvSpPr>
            <a:spLocks noGrp="1"/>
          </p:cNvSpPr>
          <p:nvPr>
            <p:ph idx="1"/>
          </p:nvPr>
        </p:nvSpPr>
        <p:spPr/>
        <p:txBody>
          <a:bodyPr>
            <a:normAutofit fontScale="62500" lnSpcReduction="20000"/>
          </a:bodyPr>
          <a:lstStyle/>
          <a:p>
            <a:pPr marL="0" indent="0">
              <a:buNone/>
            </a:pPr>
            <a:r>
              <a:rPr lang="en-US" dirty="0">
                <a:solidFill>
                  <a:schemeClr val="accent5"/>
                </a:solidFill>
              </a:rPr>
              <a:t>Note: For incorrect receipts not identified and fixed immediately, it is recommended that DPI be contacted to determine the impact on issue price and whether any other documents need to be corrected first</a:t>
            </a:r>
          </a:p>
          <a:p>
            <a:r>
              <a:rPr lang="en-US" dirty="0"/>
              <a:t>Due to a Purchase Order Problem (Too Many Received or Duplicate Receipt)</a:t>
            </a:r>
          </a:p>
          <a:p>
            <a:pPr lvl="1"/>
            <a:r>
              <a:rPr lang="en-US" dirty="0"/>
              <a:t>MIGO to cancel the incorrect receipt</a:t>
            </a:r>
          </a:p>
          <a:p>
            <a:pPr lvl="1"/>
            <a:r>
              <a:rPr lang="en-US" dirty="0"/>
              <a:t>ZMB19 to figure out how many you now have according to BSIP</a:t>
            </a:r>
          </a:p>
          <a:p>
            <a:pPr lvl="1"/>
            <a:r>
              <a:rPr lang="en-US" dirty="0"/>
              <a:t>Recount to determine the correct count including current shelf quantity and currently unprocessed work orders </a:t>
            </a:r>
          </a:p>
          <a:p>
            <a:pPr lvl="1"/>
            <a:r>
              <a:rPr lang="en-US" dirty="0"/>
              <a:t>MI10 to enter the new (correct) count of the item</a:t>
            </a:r>
          </a:p>
          <a:p>
            <a:pPr lvl="1"/>
            <a:r>
              <a:rPr lang="en-US" dirty="0"/>
              <a:t>ZMB20 to check if there are both negative and positive adjustments (701 and 702) for the material. If there are note document numbers and monetary amounts to fill out the loss offset request form: </a:t>
            </a:r>
          </a:p>
          <a:p>
            <a:pPr lvl="2"/>
            <a:r>
              <a:rPr lang="en-US" dirty="0"/>
              <a:t>http://www.ncbussafety.org/StateForms.html</a:t>
            </a:r>
          </a:p>
          <a:p>
            <a:pPr marL="365760" lvl="1" indent="0">
              <a:buNone/>
            </a:pPr>
            <a:r>
              <a:rPr lang="en-US" dirty="0"/>
              <a:t>Note: Depending on the situation there may or may not be both negative and positive adjustments</a:t>
            </a:r>
          </a:p>
          <a:p>
            <a:endParaRPr lang="en-US" dirty="0"/>
          </a:p>
        </p:txBody>
      </p:sp>
    </p:spTree>
    <p:extLst>
      <p:ext uri="{BB962C8B-B14F-4D97-AF65-F5344CB8AC3E}">
        <p14:creationId xmlns:p14="http://schemas.microsoft.com/office/powerpoint/2010/main" val="19321603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What to count first?</a:t>
            </a:r>
            <a:endParaRPr lang="en-US" dirty="0"/>
          </a:p>
        </p:txBody>
      </p:sp>
      <p:sp>
        <p:nvSpPr>
          <p:cNvPr id="5" name="Content Placeholder 4"/>
          <p:cNvSpPr>
            <a:spLocks noGrp="1"/>
          </p:cNvSpPr>
          <p:nvPr>
            <p:ph idx="1"/>
          </p:nvPr>
        </p:nvSpPr>
        <p:spPr/>
        <p:txBody>
          <a:bodyPr>
            <a:normAutofit fontScale="62500" lnSpcReduction="20000"/>
          </a:bodyPr>
          <a:lstStyle/>
          <a:p>
            <a:r>
              <a:rPr lang="en-US" dirty="0" smtClean="0"/>
              <a:t>Count and get Service Trucks right first</a:t>
            </a:r>
          </a:p>
          <a:p>
            <a:pPr lvl="1"/>
            <a:r>
              <a:rPr lang="en-US" dirty="0" smtClean="0"/>
              <a:t>From an accountability perspective it is best if a truck is counted by someone other than the person whose truck it is</a:t>
            </a:r>
          </a:p>
          <a:p>
            <a:pPr lvl="1"/>
            <a:r>
              <a:rPr lang="en-US" dirty="0" smtClean="0"/>
              <a:t>Make the trucks right using a combination of tactics</a:t>
            </a:r>
          </a:p>
          <a:p>
            <a:pPr lvl="2"/>
            <a:r>
              <a:rPr lang="en-US" dirty="0" smtClean="0"/>
              <a:t>Reclaim overstock</a:t>
            </a:r>
          </a:p>
          <a:p>
            <a:pPr lvl="2"/>
            <a:r>
              <a:rPr lang="en-US" dirty="0" smtClean="0"/>
              <a:t>Restock an item that is short</a:t>
            </a:r>
          </a:p>
          <a:p>
            <a:pPr lvl="2"/>
            <a:r>
              <a:rPr lang="en-US" dirty="0" smtClean="0"/>
              <a:t>MIGO to transfer parts to and from the truck storage location</a:t>
            </a:r>
          </a:p>
          <a:p>
            <a:pPr lvl="2"/>
            <a:r>
              <a:rPr lang="en-US" dirty="0" smtClean="0"/>
              <a:t>Inventory Count Adjustments</a:t>
            </a:r>
          </a:p>
          <a:p>
            <a:pPr lvl="1"/>
            <a:r>
              <a:rPr lang="en-US" dirty="0" smtClean="0"/>
              <a:t>Incorrect trucks may be making your main storage location wrong, but it is also possible that making the truck correct will pass the inventory problem to your main storage location. </a:t>
            </a:r>
          </a:p>
          <a:p>
            <a:pPr lvl="1"/>
            <a:r>
              <a:rPr lang="en-US" dirty="0" smtClean="0"/>
              <a:t>Stay aware of where problems are coming from</a:t>
            </a:r>
          </a:p>
          <a:p>
            <a:pPr lvl="1"/>
            <a:r>
              <a:rPr lang="en-US" dirty="0" smtClean="0"/>
              <a:t>Can give an early look at accountability of the technicians</a:t>
            </a:r>
          </a:p>
          <a:p>
            <a:r>
              <a:rPr lang="en-US" dirty="0" smtClean="0"/>
              <a:t>Tackle Main Inventory Second</a:t>
            </a:r>
          </a:p>
          <a:p>
            <a:pPr lvl="1"/>
            <a:r>
              <a:rPr lang="en-US" dirty="0" smtClean="0"/>
              <a:t>If you don’t, it’s easy to make a lot of inventory adjustments up in one storage location and down in another (depending on everyday processes)</a:t>
            </a:r>
            <a:endParaRPr lang="en-US" dirty="0"/>
          </a:p>
        </p:txBody>
      </p:sp>
    </p:spTree>
    <p:extLst>
      <p:ext uri="{BB962C8B-B14F-4D97-AF65-F5344CB8AC3E}">
        <p14:creationId xmlns:p14="http://schemas.microsoft.com/office/powerpoint/2010/main" val="10272879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Word of Caution</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Inventory is simplest when nothing is moving</a:t>
            </a:r>
          </a:p>
          <a:p>
            <a:r>
              <a:rPr lang="en-US" dirty="0" smtClean="0"/>
              <a:t>Allowing parts to move in the parts room while counting is occurring is tricky but manageable</a:t>
            </a:r>
          </a:p>
          <a:p>
            <a:pPr lvl="1"/>
            <a:r>
              <a:rPr lang="en-US" dirty="0" smtClean="0"/>
              <a:t>A special procedure which accounts for the parts that moved during inventory counting is recommended</a:t>
            </a:r>
          </a:p>
          <a:p>
            <a:r>
              <a:rPr lang="en-US" dirty="0" smtClean="0"/>
              <a:t>Allowing parts to move and work to be done in BSIP while counting inventory is an extremely delicate balance</a:t>
            </a:r>
          </a:p>
          <a:p>
            <a:pPr lvl="1"/>
            <a:r>
              <a:rPr lang="en-US" dirty="0" smtClean="0"/>
              <a:t>For that reason it is recommended that the posting block be set, or that all data entry personnel cease all actions related to parts</a:t>
            </a:r>
          </a:p>
          <a:p>
            <a:pPr lvl="1"/>
            <a:r>
              <a:rPr lang="en-US" dirty="0" smtClean="0"/>
              <a:t>For future reference it will be assumed this action is taken. If it is not, then various aspects talked about throughout this presentation will change and become more conditional</a:t>
            </a:r>
            <a:endParaRPr lang="en-US" dirty="0"/>
          </a:p>
          <a:p>
            <a:r>
              <a:rPr lang="en-US" dirty="0" smtClean="0"/>
              <a:t>Additional Assumption: Stock on service trucks is indicated as such in various BSIP storage locations. If it is not, any recounting becomes more complex as it must include recounting of all locations (various other aspects of inventory also become slightly different</a:t>
            </a:r>
            <a:r>
              <a:rPr lang="en-US" dirty="0" smtClean="0"/>
              <a:t>)</a:t>
            </a:r>
          </a:p>
        </p:txBody>
      </p:sp>
    </p:spTree>
    <p:extLst>
      <p:ext uri="{BB962C8B-B14F-4D97-AF65-F5344CB8AC3E}">
        <p14:creationId xmlns:p14="http://schemas.microsoft.com/office/powerpoint/2010/main" val="3439558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Book Count – The count that BSIP believes should be on hand at the time the inventory count (count quantity) is entered. It is determined by BSIP when the first official count for the item is saved</a:t>
            </a:r>
          </a:p>
          <a:p>
            <a:r>
              <a:rPr lang="en-US" dirty="0" smtClean="0"/>
              <a:t>Count Quantity – The count that the user reports is on hand at the time the inventory count is entered (can include outstanding paperwork as applicable)</a:t>
            </a:r>
          </a:p>
          <a:p>
            <a:r>
              <a:rPr lang="en-US" dirty="0" smtClean="0"/>
              <a:t>Inventory Difference – The difference between book and count quantities</a:t>
            </a:r>
          </a:p>
          <a:p>
            <a:r>
              <a:rPr lang="en-US" dirty="0" smtClean="0"/>
              <a:t>Negative Inventory Differences or Adjustments – Losses – Things that should be there but cannot be found</a:t>
            </a:r>
          </a:p>
          <a:p>
            <a:r>
              <a:rPr lang="en-US" dirty="0" smtClean="0"/>
              <a:t>Positive Inventory Difference – Extra Stuff – Things that should NOT be there but are found despite </a:t>
            </a:r>
            <a:r>
              <a:rPr lang="en-US" dirty="0" smtClean="0"/>
              <a:t>that</a:t>
            </a:r>
          </a:p>
        </p:txBody>
      </p:sp>
    </p:spTree>
    <p:extLst>
      <p:ext uri="{BB962C8B-B14F-4D97-AF65-F5344CB8AC3E}">
        <p14:creationId xmlns:p14="http://schemas.microsoft.com/office/powerpoint/2010/main" val="39665587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Correct Count of an Item</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 count and associated inventory adjustment are correct as long as they will not result in the need for more adjustments after inventory is complete and paperwork is caught up</a:t>
            </a:r>
          </a:p>
          <a:p>
            <a:endParaRPr lang="en-US" dirty="0" smtClean="0"/>
          </a:p>
          <a:p>
            <a:r>
              <a:rPr lang="en-US" dirty="0" smtClean="0"/>
              <a:t>If there is no outstanding paperwork, the correct count of an item is the count on the shelf (or other shop location)</a:t>
            </a:r>
          </a:p>
          <a:p>
            <a:pPr lvl="1"/>
            <a:r>
              <a:rPr lang="en-US" dirty="0" smtClean="0"/>
              <a:t>Easiest Scenario, but not always feasible</a:t>
            </a:r>
          </a:p>
          <a:p>
            <a:endParaRPr lang="en-US" dirty="0" smtClean="0"/>
          </a:p>
          <a:p>
            <a:r>
              <a:rPr lang="en-US" dirty="0" smtClean="0"/>
              <a:t>If there is outstanding paperwork, then getting the correct count requires accounting for that outstanding paperwork</a:t>
            </a:r>
          </a:p>
          <a:p>
            <a:endParaRPr lang="en-US" dirty="0" smtClean="0"/>
          </a:p>
        </p:txBody>
      </p:sp>
    </p:spTree>
    <p:extLst>
      <p:ext uri="{BB962C8B-B14F-4D97-AF65-F5344CB8AC3E}">
        <p14:creationId xmlns:p14="http://schemas.microsoft.com/office/powerpoint/2010/main" val="9069123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t>Correct Count of an Item - </a:t>
            </a:r>
            <a:r>
              <a:rPr lang="en-US" sz="2800" b="1" dirty="0"/>
              <a:t>Outstanding Work Orders </a:t>
            </a:r>
            <a:r>
              <a:rPr lang="en-US" sz="2800" b="1" dirty="0" smtClean="0"/>
              <a:t>(Or parts moving while inventory count in progress)</a:t>
            </a:r>
            <a:endParaRPr lang="en-US" sz="2800" b="1" dirty="0"/>
          </a:p>
        </p:txBody>
      </p:sp>
      <p:sp>
        <p:nvSpPr>
          <p:cNvPr id="3" name="Content Placeholder 2"/>
          <p:cNvSpPr>
            <a:spLocks noGrp="1"/>
          </p:cNvSpPr>
          <p:nvPr>
            <p:ph idx="1"/>
          </p:nvPr>
        </p:nvSpPr>
        <p:spPr/>
        <p:txBody>
          <a:bodyPr>
            <a:normAutofit fontScale="85000" lnSpcReduction="20000"/>
          </a:bodyPr>
          <a:lstStyle/>
          <a:p>
            <a:r>
              <a:rPr lang="en-US" dirty="0" smtClean="0"/>
              <a:t>At the time of the count, if there is a work order outstanding where the part was used but that order has not been recorded in BSIP, then the quantity must be added to the count</a:t>
            </a:r>
          </a:p>
          <a:p>
            <a:r>
              <a:rPr lang="en-US" dirty="0" smtClean="0"/>
              <a:t>Example:</a:t>
            </a:r>
          </a:p>
          <a:p>
            <a:pPr lvl="1"/>
            <a:r>
              <a:rPr lang="en-US" dirty="0" smtClean="0"/>
              <a:t>Count of New 11R22.5 Tires in the stack is 8</a:t>
            </a:r>
          </a:p>
          <a:p>
            <a:pPr lvl="1"/>
            <a:r>
              <a:rPr lang="en-US" dirty="0" smtClean="0"/>
              <a:t>Before the count was taken 4 were removed and placed on work orders that are still outstanding</a:t>
            </a:r>
          </a:p>
          <a:p>
            <a:pPr lvl="1"/>
            <a:r>
              <a:rPr lang="en-US" dirty="0" smtClean="0"/>
              <a:t>After the count was taken 1 was removed and placed on a work order that is still outstanding</a:t>
            </a:r>
          </a:p>
          <a:p>
            <a:pPr lvl="1"/>
            <a:r>
              <a:rPr lang="en-US" dirty="0" smtClean="0"/>
              <a:t>The correct count for entry on the inventory document is 12 (8 stocked + 4 outstanding at the time of count)</a:t>
            </a:r>
            <a:endParaRPr lang="en-US" dirty="0"/>
          </a:p>
        </p:txBody>
      </p:sp>
    </p:spTree>
    <p:extLst>
      <p:ext uri="{BB962C8B-B14F-4D97-AF65-F5344CB8AC3E}">
        <p14:creationId xmlns:p14="http://schemas.microsoft.com/office/powerpoint/2010/main" val="11533530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 Explanation: </a:t>
            </a:r>
            <a:br>
              <a:rPr lang="en-US" dirty="0" smtClean="0"/>
            </a:br>
            <a:r>
              <a:rPr lang="en-US" dirty="0" smtClean="0"/>
              <a:t>How is that the right count?</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en-US" dirty="0" smtClean="0"/>
              <a:t>Situation: 8 counted, 4 issued before count, 1 issued after count</a:t>
            </a:r>
          </a:p>
          <a:p>
            <a:pPr marL="0" indent="0">
              <a:buNone/>
            </a:pPr>
            <a:endParaRPr lang="en-US" dirty="0" smtClean="0"/>
          </a:p>
          <a:p>
            <a:pPr marL="0" indent="0">
              <a:buNone/>
            </a:pPr>
            <a:r>
              <a:rPr lang="en-US" dirty="0" smtClean="0"/>
              <a:t>Once </a:t>
            </a:r>
            <a:r>
              <a:rPr lang="en-US" dirty="0"/>
              <a:t>you enter the </a:t>
            </a:r>
            <a:r>
              <a:rPr lang="en-US" dirty="0" smtClean="0"/>
              <a:t>outstanding paperwork after inventory is complete, </a:t>
            </a:r>
            <a:r>
              <a:rPr lang="en-US" dirty="0"/>
              <a:t>5</a:t>
            </a:r>
            <a:r>
              <a:rPr lang="en-US" dirty="0" smtClean="0"/>
              <a:t> </a:t>
            </a:r>
            <a:r>
              <a:rPr lang="en-US" dirty="0"/>
              <a:t>tires will be issued </a:t>
            </a:r>
            <a:r>
              <a:rPr lang="en-US" dirty="0" smtClean="0"/>
              <a:t>from inventory and 7 will be remaining in the stack (Stack count of 8 minus 1 issued after the count)</a:t>
            </a:r>
          </a:p>
          <a:p>
            <a:pPr marL="0" indent="0">
              <a:buNone/>
            </a:pPr>
            <a:endParaRPr lang="en-US" dirty="0"/>
          </a:p>
          <a:p>
            <a:pPr marL="0" indent="0">
              <a:buNone/>
            </a:pPr>
            <a:r>
              <a:rPr lang="en-US" dirty="0" smtClean="0"/>
              <a:t>Count Options: </a:t>
            </a:r>
          </a:p>
          <a:p>
            <a:r>
              <a:rPr lang="en-US" dirty="0" smtClean="0"/>
              <a:t>8 (The actual count)</a:t>
            </a:r>
          </a:p>
          <a:p>
            <a:pPr lvl="1"/>
            <a:r>
              <a:rPr lang="en-US" dirty="0" smtClean="0"/>
              <a:t>5 are issued on outstanding paperwork; 3 remain in BSIP</a:t>
            </a:r>
          </a:p>
          <a:p>
            <a:pPr lvl="1"/>
            <a:r>
              <a:rPr lang="en-US" dirty="0" smtClean="0"/>
              <a:t>But… we need 7 remaining (Not Good!)</a:t>
            </a:r>
          </a:p>
          <a:p>
            <a:r>
              <a:rPr lang="en-US" dirty="0" smtClean="0"/>
              <a:t>8+4+1 (The count plus all outstanding paperwork)  -&gt; 13</a:t>
            </a:r>
          </a:p>
          <a:p>
            <a:pPr lvl="1"/>
            <a:r>
              <a:rPr lang="en-US" dirty="0" smtClean="0"/>
              <a:t>5 are issued on outstanding paperwork; 8 remain in BSIP</a:t>
            </a:r>
          </a:p>
          <a:p>
            <a:pPr lvl="1"/>
            <a:r>
              <a:rPr lang="en-US" dirty="0" smtClean="0"/>
              <a:t>But… we need 7 remaining (Not Good!)</a:t>
            </a:r>
          </a:p>
          <a:p>
            <a:r>
              <a:rPr lang="en-US" dirty="0" smtClean="0"/>
              <a:t>8+4 (The count plus outstanding paperwork at the time of the count) -&gt; 12</a:t>
            </a:r>
          </a:p>
          <a:p>
            <a:pPr lvl="1"/>
            <a:r>
              <a:rPr lang="en-US" dirty="0" smtClean="0"/>
              <a:t>5 are issue on outstanding paperwork; 7 remain in BSIP</a:t>
            </a:r>
            <a:endParaRPr lang="en-US" dirty="0"/>
          </a:p>
          <a:p>
            <a:pPr lvl="1"/>
            <a:r>
              <a:rPr lang="en-US" dirty="0" smtClean="0"/>
              <a:t>Perfect!</a:t>
            </a:r>
          </a:p>
        </p:txBody>
      </p:sp>
    </p:spTree>
    <p:extLst>
      <p:ext uri="{BB962C8B-B14F-4D97-AF65-F5344CB8AC3E}">
        <p14:creationId xmlns:p14="http://schemas.microsoft.com/office/powerpoint/2010/main" val="21782884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4260</TotalTime>
  <Words>3474</Words>
  <Application>Microsoft Office PowerPoint</Application>
  <PresentationFormat>On-screen Show (4:3)</PresentationFormat>
  <Paragraphs>281</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Annual Physical Inventory</vt:lpstr>
      <vt:lpstr>Sections of this Thoughts and Tips Document</vt:lpstr>
      <vt:lpstr>On Overall Inventory Process</vt:lpstr>
      <vt:lpstr>What to count first?</vt:lpstr>
      <vt:lpstr>Word of Caution</vt:lpstr>
      <vt:lpstr>Terminology</vt:lpstr>
      <vt:lpstr>Correct Count of an Item</vt:lpstr>
      <vt:lpstr>Correct Count of an Item - Outstanding Work Orders (Or parts moving while inventory count in progress)</vt:lpstr>
      <vt:lpstr>Example Explanation:  How is that the right count?</vt:lpstr>
      <vt:lpstr>Correct Count of an Item - Outstanding Purchase Order</vt:lpstr>
      <vt:lpstr>When In Doubt! Recount!</vt:lpstr>
      <vt:lpstr>On BSIP</vt:lpstr>
      <vt:lpstr>Before Inventory  Things to make life easier</vt:lpstr>
      <vt:lpstr>Most Useful Physical Inventory Transaction</vt:lpstr>
      <vt:lpstr>During Count Entry</vt:lpstr>
      <vt:lpstr>Most Useful Material Transactions</vt:lpstr>
      <vt:lpstr>On Count Review</vt:lpstr>
      <vt:lpstr>Why review before posting? What difference does it make really?</vt:lpstr>
      <vt:lpstr>Why review after posting? What difference does it make really?</vt:lpstr>
      <vt:lpstr>Overall Strategies for Review – MI20</vt:lpstr>
      <vt:lpstr>Sources of Error – Purchase Orders</vt:lpstr>
      <vt:lpstr>Sources of Error – Work Orders</vt:lpstr>
      <vt:lpstr>Don’t Ignore Having Too Many on Hand</vt:lpstr>
      <vt:lpstr>How to Fix Count Problems</vt:lpstr>
      <vt:lpstr>Reminder!</vt:lpstr>
      <vt:lpstr>Correcting a Miscount</vt:lpstr>
      <vt:lpstr>Incorrect Book Inventory</vt:lpstr>
      <vt:lpstr>How to Fix Count Problems</vt:lpstr>
      <vt:lpstr>Correcting a Miscount</vt:lpstr>
      <vt:lpstr>Incorrect Book Inventory</vt:lpstr>
      <vt:lpstr>Incorrect Book Inventory - Continued</vt:lpstr>
      <vt:lpstr>Incorrect Book Inventory - Continued</vt:lpstr>
    </vt:vector>
  </TitlesOfParts>
  <Company>NCDPI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Physical Inventory</dc:title>
  <dc:creator>K</dc:creator>
  <cp:lastModifiedBy>K</cp:lastModifiedBy>
  <cp:revision>58</cp:revision>
  <cp:lastPrinted>2015-06-05T18:47:44Z</cp:lastPrinted>
  <dcterms:created xsi:type="dcterms:W3CDTF">2015-06-01T17:55:56Z</dcterms:created>
  <dcterms:modified xsi:type="dcterms:W3CDTF">2015-06-09T14:13:27Z</dcterms:modified>
</cp:coreProperties>
</file>