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Lst>
  <p:notesMasterIdLst>
    <p:notesMasterId r:id="rId87"/>
  </p:notesMasterIdLst>
  <p:sldIdLst>
    <p:sldId id="276" r:id="rId3"/>
    <p:sldId id="274" r:id="rId4"/>
    <p:sldId id="273" r:id="rId5"/>
    <p:sldId id="272" r:id="rId6"/>
    <p:sldId id="270" r:id="rId7"/>
    <p:sldId id="269"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38" r:id="rId28"/>
    <p:sldId id="277" r:id="rId29"/>
    <p:sldId id="337" r:id="rId30"/>
    <p:sldId id="278" r:id="rId31"/>
    <p:sldId id="279" r:id="rId32"/>
    <p:sldId id="280" r:id="rId33"/>
    <p:sldId id="303" r:id="rId34"/>
    <p:sldId id="304" r:id="rId35"/>
    <p:sldId id="305" r:id="rId36"/>
    <p:sldId id="306" r:id="rId37"/>
    <p:sldId id="307" r:id="rId38"/>
    <p:sldId id="308" r:id="rId39"/>
    <p:sldId id="309" r:id="rId40"/>
    <p:sldId id="310" r:id="rId41"/>
    <p:sldId id="311" r:id="rId42"/>
    <p:sldId id="312" r:id="rId43"/>
    <p:sldId id="339" r:id="rId44"/>
    <p:sldId id="340" r:id="rId45"/>
    <p:sldId id="341" r:id="rId46"/>
    <p:sldId id="328" r:id="rId47"/>
    <p:sldId id="329" r:id="rId48"/>
    <p:sldId id="330" r:id="rId49"/>
    <p:sldId id="342" r:id="rId50"/>
    <p:sldId id="343" r:id="rId51"/>
    <p:sldId id="344" r:id="rId52"/>
    <p:sldId id="345" r:id="rId53"/>
    <p:sldId id="346" r:id="rId54"/>
    <p:sldId id="347" r:id="rId55"/>
    <p:sldId id="348" r:id="rId56"/>
    <p:sldId id="267" r:id="rId57"/>
    <p:sldId id="349" r:id="rId58"/>
    <p:sldId id="350" r:id="rId59"/>
    <p:sldId id="351" r:id="rId60"/>
    <p:sldId id="352" r:id="rId61"/>
    <p:sldId id="353" r:id="rId62"/>
    <p:sldId id="354" r:id="rId63"/>
    <p:sldId id="355" r:id="rId64"/>
    <p:sldId id="356" r:id="rId65"/>
    <p:sldId id="357" r:id="rId66"/>
    <p:sldId id="315" r:id="rId67"/>
    <p:sldId id="324" r:id="rId68"/>
    <p:sldId id="325" r:id="rId69"/>
    <p:sldId id="326" r:id="rId70"/>
    <p:sldId id="327" r:id="rId71"/>
    <p:sldId id="317" r:id="rId72"/>
    <p:sldId id="318" r:id="rId73"/>
    <p:sldId id="319" r:id="rId74"/>
    <p:sldId id="331" r:id="rId75"/>
    <p:sldId id="332" r:id="rId76"/>
    <p:sldId id="333" r:id="rId77"/>
    <p:sldId id="334" r:id="rId78"/>
    <p:sldId id="335" r:id="rId79"/>
    <p:sldId id="336" r:id="rId80"/>
    <p:sldId id="321" r:id="rId81"/>
    <p:sldId id="359" r:id="rId82"/>
    <p:sldId id="358" r:id="rId83"/>
    <p:sldId id="322" r:id="rId84"/>
    <p:sldId id="323" r:id="rId85"/>
    <p:sldId id="36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4" d="100"/>
          <a:sy n="64" d="100"/>
        </p:scale>
        <p:origin x="180" y="72"/>
      </p:cViewPr>
      <p:guideLst>
        <p:guide orient="horz" pos="2160"/>
        <p:guide pos="3840"/>
      </p:guideLst>
    </p:cSldViewPr>
  </p:slideViewPr>
  <p:outlineViewPr>
    <p:cViewPr>
      <p:scale>
        <a:sx n="33" d="100"/>
        <a:sy n="33" d="100"/>
      </p:scale>
      <p:origin x="0" y="-44610"/>
    </p:cViewPr>
  </p:outlineViewPr>
  <p:notesTextViewPr>
    <p:cViewPr>
      <p:scale>
        <a:sx n="1" d="1"/>
        <a:sy n="1" d="1"/>
      </p:scale>
      <p:origin x="0" y="0"/>
    </p:cViewPr>
  </p:notesTextViewPr>
  <p:sorterViewPr>
    <p:cViewPr varScale="1">
      <p:scale>
        <a:sx n="100" d="100"/>
        <a:sy n="100" d="100"/>
      </p:scale>
      <p:origin x="0" y="-2004"/>
    </p:cViewPr>
  </p:sorterViewPr>
  <p:notesViewPr>
    <p:cSldViewPr snapToGrid="0">
      <p:cViewPr varScale="1">
        <p:scale>
          <a:sx n="84" d="100"/>
          <a:sy n="84" d="100"/>
        </p:scale>
        <p:origin x="-188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Allotment</a:t>
            </a:r>
            <a:r>
              <a:rPr lang="en-US" baseline="0" dirty="0" smtClean="0"/>
              <a:t> Summary</a:t>
            </a:r>
            <a:endParaRPr lang="en-US" dirty="0"/>
          </a:p>
        </c:rich>
      </c:tx>
      <c:layout>
        <c:manualLayout>
          <c:xMode val="edge"/>
          <c:yMode val="edge"/>
          <c:x val="0.39449243206255424"/>
          <c:y val="4.919259137064233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874806442292815E-2"/>
          <c:y val="0.15091169783227443"/>
          <c:w val="0.93888888888888888"/>
          <c:h val="0.44402559055118113"/>
        </c:manualLayout>
      </c:layout>
      <c:pie3DChart>
        <c:varyColors val="1"/>
        <c:ser>
          <c:idx val="0"/>
          <c:order val="0"/>
          <c:explosion val="46"/>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Pt>
            <c:idx val="8"/>
            <c:bubble3D val="0"/>
            <c:spPr>
              <a:solidFill>
                <a:schemeClr val="accent3">
                  <a:lumMod val="60000"/>
                </a:schemeClr>
              </a:solidFill>
              <a:ln w="25400">
                <a:solidFill>
                  <a:schemeClr val="lt1"/>
                </a:solidFill>
              </a:ln>
              <a:effectLst/>
              <a:sp3d contourW="25400">
                <a:contourClr>
                  <a:schemeClr val="lt1"/>
                </a:contourClr>
              </a:sp3d>
            </c:spPr>
          </c:dPt>
          <c:dPt>
            <c:idx val="9"/>
            <c:bubble3D val="0"/>
            <c:spPr>
              <a:solidFill>
                <a:schemeClr val="accent4">
                  <a:lumMod val="60000"/>
                </a:schemeClr>
              </a:solidFill>
              <a:ln w="25400">
                <a:solidFill>
                  <a:schemeClr val="lt1"/>
                </a:solidFill>
              </a:ln>
              <a:effectLst/>
              <a:sp3d contourW="25400">
                <a:contourClr>
                  <a:schemeClr val="lt1"/>
                </a:contourClr>
              </a:sp3d>
            </c:spPr>
          </c:dPt>
          <c:dPt>
            <c:idx val="10"/>
            <c:bubble3D val="0"/>
            <c:spPr>
              <a:solidFill>
                <a:schemeClr val="accent5">
                  <a:lumMod val="60000"/>
                </a:schemeClr>
              </a:solidFill>
              <a:ln w="25400">
                <a:solidFill>
                  <a:schemeClr val="lt1"/>
                </a:solidFill>
              </a:ln>
              <a:effectLst/>
              <a:sp3d contourW="25400">
                <a:contourClr>
                  <a:schemeClr val="lt1"/>
                </a:contourClr>
              </a:sp3d>
            </c:spPr>
          </c:dPt>
          <c:cat>
            <c:strRef>
              <c:f>Sheet1!$M$29:$W$29</c:f>
              <c:strCache>
                <c:ptCount val="11"/>
                <c:pt idx="0">
                  <c:v>Use Tax</c:v>
                </c:pt>
                <c:pt idx="1">
                  <c:v>Stop Arm Camera</c:v>
                </c:pt>
                <c:pt idx="2">
                  <c:v>Early College 1&amp;2</c:v>
                </c:pt>
                <c:pt idx="3">
                  <c:v>Spc. Engines</c:v>
                </c:pt>
                <c:pt idx="4">
                  <c:v>Stop Arm Camer Mod</c:v>
                </c:pt>
                <c:pt idx="5">
                  <c:v>Buster</c:v>
                </c:pt>
                <c:pt idx="6">
                  <c:v>SQL</c:v>
                </c:pt>
                <c:pt idx="7">
                  <c:v>Ext. Stop Arm</c:v>
                </c:pt>
                <c:pt idx="8">
                  <c:v>Regional Sch</c:v>
                </c:pt>
                <c:pt idx="9">
                  <c:v>Bio D</c:v>
                </c:pt>
                <c:pt idx="10">
                  <c:v>Equip Cont</c:v>
                </c:pt>
              </c:strCache>
            </c:strRef>
          </c:cat>
          <c:val>
            <c:numRef>
              <c:f>Sheet1!$M$30:$W$30</c:f>
              <c:numCache>
                <c:formatCode>_(* #,##0_);_(* \(#,##0\);_(* "-"??_);_(@_)</c:formatCode>
                <c:ptCount val="11"/>
                <c:pt idx="0">
                  <c:v>1199386</c:v>
                </c:pt>
                <c:pt idx="1">
                  <c:v>955496</c:v>
                </c:pt>
                <c:pt idx="2">
                  <c:v>4829912</c:v>
                </c:pt>
                <c:pt idx="3">
                  <c:v>1391797</c:v>
                </c:pt>
                <c:pt idx="4">
                  <c:v>171469</c:v>
                </c:pt>
                <c:pt idx="5">
                  <c:v>42656</c:v>
                </c:pt>
                <c:pt idx="6">
                  <c:v>491672</c:v>
                </c:pt>
                <c:pt idx="7">
                  <c:v>7895</c:v>
                </c:pt>
                <c:pt idx="8">
                  <c:v>153145</c:v>
                </c:pt>
                <c:pt idx="9">
                  <c:v>103187</c:v>
                </c:pt>
                <c:pt idx="10">
                  <c:v>315046</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2613922220221432"/>
          <c:y val="0.60916912745844098"/>
          <c:w val="0.74217755005156583"/>
          <c:h val="0.226271187126983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7344-2E45-46F3-B54A-51C41DBF1AF1}" type="datetimeFigureOut">
              <a:rPr lang="en-US" smtClean="0"/>
              <a:t>6/22/2016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15C21-8BD1-4B44-BD27-A4526AA27708}" type="slidenum">
              <a:rPr lang="en-US" smtClean="0"/>
              <a:t>‹#›</a:t>
            </a:fld>
            <a:endParaRPr lang="en-US"/>
          </a:p>
        </p:txBody>
      </p:sp>
    </p:spTree>
    <p:extLst>
      <p:ext uri="{BB962C8B-B14F-4D97-AF65-F5344CB8AC3E}">
        <p14:creationId xmlns:p14="http://schemas.microsoft.com/office/powerpoint/2010/main" val="41879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15C21-8BD1-4B44-BD27-A4526AA27708}" type="slidenum">
              <a:rPr lang="en-US" smtClean="0"/>
              <a:t>2</a:t>
            </a:fld>
            <a:endParaRPr lang="en-US"/>
          </a:p>
        </p:txBody>
      </p:sp>
    </p:spTree>
    <p:extLst>
      <p:ext uri="{BB962C8B-B14F-4D97-AF65-F5344CB8AC3E}">
        <p14:creationId xmlns:p14="http://schemas.microsoft.com/office/powerpoint/2010/main" val="2095431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F10DF6E-FDC7-4818-BE1A-0C9A1F1A4337}" type="slidenum">
              <a:rPr lang="en-US" altLang="en-US" sz="1200">
                <a:latin typeface="Calibri" panose="020F0502020204030204" pitchFamily="34" charset="0"/>
              </a:rPr>
              <a:pPr algn="r" eaLnBrk="1" hangingPunct="1"/>
              <a:t>37</a:t>
            </a:fld>
            <a:endParaRPr lang="en-US" altLang="en-US" sz="1200">
              <a:latin typeface="Calibri" panose="020F0502020204030204" pitchFamily="34"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95806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B972952-7FB4-49CE-A7D7-DB5227521026}" type="slidenum">
              <a:rPr lang="en-US" altLang="en-US" sz="1200">
                <a:latin typeface="Calibri" panose="020F0502020204030204" pitchFamily="34" charset="0"/>
              </a:rPr>
              <a:pPr algn="r" eaLnBrk="1" hangingPunct="1"/>
              <a:t>38</a:t>
            </a:fld>
            <a:endParaRPr lang="en-US" altLang="en-US" sz="1200">
              <a:latin typeface="Calibri" panose="020F0502020204030204" pitchFamily="34"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37090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9AF5C3E-A63B-40D3-90F4-025428A08FFF}" type="slidenum">
              <a:rPr lang="en-US" altLang="en-US" sz="1200">
                <a:latin typeface="Calibri" panose="020F0502020204030204" pitchFamily="34" charset="0"/>
              </a:rPr>
              <a:pPr algn="r" eaLnBrk="1" hangingPunct="1"/>
              <a:t>39</a:t>
            </a:fld>
            <a:endParaRPr lang="en-US" altLang="en-US" sz="1200">
              <a:latin typeface="Calibri" panose="020F0502020204030204" pitchFamily="34"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7795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816C5B5-7D89-40A6-95DF-4F9B7BD7BB90}" type="slidenum">
              <a:rPr lang="en-US" altLang="en-US" sz="1200">
                <a:latin typeface="Calibri" panose="020F0502020204030204" pitchFamily="34" charset="0"/>
              </a:rPr>
              <a:pPr algn="r" eaLnBrk="1" hangingPunct="1"/>
              <a:t>40</a:t>
            </a:fld>
            <a:endParaRPr lang="en-US" altLang="en-US" sz="1200">
              <a:latin typeface="Calibri" panose="020F0502020204030204" pitchFamily="34"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50363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CA7C64A-883F-404E-BD4D-8733363FE969}" type="slidenum">
              <a:rPr lang="en-US" altLang="en-US" sz="1200">
                <a:latin typeface="Calibri" panose="020F0502020204030204" pitchFamily="34" charset="0"/>
              </a:rPr>
              <a:pPr algn="r" eaLnBrk="1" hangingPunct="1"/>
              <a:t>41</a:t>
            </a:fld>
            <a:endParaRPr lang="en-US" altLang="en-US" sz="1200">
              <a:latin typeface="Calibri" panose="020F0502020204030204" pitchFamily="34" charset="0"/>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053070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15C21-8BD1-4B44-BD27-A4526AA27708}" type="slidenum">
              <a:rPr lang="en-US" smtClean="0"/>
              <a:t>71</a:t>
            </a:fld>
            <a:endParaRPr lang="en-US"/>
          </a:p>
        </p:txBody>
      </p:sp>
    </p:spTree>
    <p:extLst>
      <p:ext uri="{BB962C8B-B14F-4D97-AF65-F5344CB8AC3E}">
        <p14:creationId xmlns:p14="http://schemas.microsoft.com/office/powerpoint/2010/main" val="103965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310F-3F7A-4A9C-892D-242CD6C3803D}" type="slidenum">
              <a:rPr lang="en-US" smtClean="0"/>
              <a:t>80</a:t>
            </a:fld>
            <a:endParaRPr lang="en-US"/>
          </a:p>
        </p:txBody>
      </p:sp>
    </p:spTree>
    <p:extLst>
      <p:ext uri="{BB962C8B-B14F-4D97-AF65-F5344CB8AC3E}">
        <p14:creationId xmlns:p14="http://schemas.microsoft.com/office/powerpoint/2010/main" val="338848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15C21-8BD1-4B44-BD27-A4526AA27708}" type="slidenum">
              <a:rPr lang="en-US" smtClean="0"/>
              <a:t>3</a:t>
            </a:fld>
            <a:endParaRPr lang="en-US"/>
          </a:p>
        </p:txBody>
      </p:sp>
    </p:spTree>
    <p:extLst>
      <p:ext uri="{BB962C8B-B14F-4D97-AF65-F5344CB8AC3E}">
        <p14:creationId xmlns:p14="http://schemas.microsoft.com/office/powerpoint/2010/main" val="261268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the bid opening is on July 5, It most likely will not be</a:t>
            </a:r>
            <a:r>
              <a:rPr lang="en-US" baseline="0" dirty="0" smtClean="0"/>
              <a:t> awarded and posted for a week or two afterwards.</a:t>
            </a:r>
          </a:p>
          <a:p>
            <a:r>
              <a:rPr lang="en-US" baseline="0" dirty="0" smtClean="0"/>
              <a:t>Menu style bid is that the LEA can pick the configurations, options and vendors they want. LEAs are cautioned to read carefully the vendors responses to the questionnaire to be sure that they understand what the bus is that they are ordering. </a:t>
            </a:r>
            <a:endParaRPr lang="en-US" dirty="0"/>
          </a:p>
        </p:txBody>
      </p:sp>
      <p:sp>
        <p:nvSpPr>
          <p:cNvPr id="4" name="Slide Number Placeholder 3"/>
          <p:cNvSpPr>
            <a:spLocks noGrp="1"/>
          </p:cNvSpPr>
          <p:nvPr>
            <p:ph type="sldNum" sz="quarter" idx="10"/>
          </p:nvPr>
        </p:nvSpPr>
        <p:spPr/>
        <p:txBody>
          <a:bodyPr/>
          <a:lstStyle/>
          <a:p>
            <a:fld id="{EB17DF2B-AA54-45D2-8344-EE9DF7A6BB43}" type="slidenum">
              <a:rPr lang="en-US" smtClean="0"/>
              <a:t>4</a:t>
            </a:fld>
            <a:endParaRPr lang="en-US"/>
          </a:p>
        </p:txBody>
      </p:sp>
    </p:spTree>
    <p:extLst>
      <p:ext uri="{BB962C8B-B14F-4D97-AF65-F5344CB8AC3E}">
        <p14:creationId xmlns:p14="http://schemas.microsoft.com/office/powerpoint/2010/main" val="305182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17DF2B-AA54-45D2-8344-EE9DF7A6BB43}" type="slidenum">
              <a:rPr lang="en-US" smtClean="0"/>
              <a:t>5</a:t>
            </a:fld>
            <a:endParaRPr lang="en-US"/>
          </a:p>
        </p:txBody>
      </p:sp>
    </p:spTree>
    <p:extLst>
      <p:ext uri="{BB962C8B-B14F-4D97-AF65-F5344CB8AC3E}">
        <p14:creationId xmlns:p14="http://schemas.microsoft.com/office/powerpoint/2010/main" val="290287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itchFamily="18" charset="0"/>
              </a:defRPr>
            </a:lvl1pPr>
            <a:lvl2pPr marL="730766" indent="-281064">
              <a:defRPr>
                <a:solidFill>
                  <a:schemeClr val="tx1"/>
                </a:solidFill>
                <a:latin typeface="Times New Roman" pitchFamily="18" charset="0"/>
              </a:defRPr>
            </a:lvl2pPr>
            <a:lvl3pPr marL="1124255" indent="-224851">
              <a:defRPr>
                <a:solidFill>
                  <a:schemeClr val="tx1"/>
                </a:solidFill>
                <a:latin typeface="Times New Roman" pitchFamily="18" charset="0"/>
              </a:defRPr>
            </a:lvl3pPr>
            <a:lvl4pPr marL="1573957" indent="-224851">
              <a:defRPr>
                <a:solidFill>
                  <a:schemeClr val="tx1"/>
                </a:solidFill>
                <a:latin typeface="Times New Roman" pitchFamily="18" charset="0"/>
              </a:defRPr>
            </a:lvl4pPr>
            <a:lvl5pPr marL="2023659" indent="-224851">
              <a:defRPr>
                <a:solidFill>
                  <a:schemeClr val="tx1"/>
                </a:solidFill>
                <a:latin typeface="Times New Roman" pitchFamily="18" charset="0"/>
              </a:defRPr>
            </a:lvl5pPr>
            <a:lvl6pPr marL="2473361" indent="-224851" eaLnBrk="0" fontAlgn="base" hangingPunct="0">
              <a:spcBef>
                <a:spcPct val="0"/>
              </a:spcBef>
              <a:spcAft>
                <a:spcPct val="0"/>
              </a:spcAft>
              <a:defRPr>
                <a:solidFill>
                  <a:schemeClr val="tx1"/>
                </a:solidFill>
                <a:latin typeface="Times New Roman" pitchFamily="18" charset="0"/>
              </a:defRPr>
            </a:lvl6pPr>
            <a:lvl7pPr marL="2923062" indent="-224851" eaLnBrk="0" fontAlgn="base" hangingPunct="0">
              <a:spcBef>
                <a:spcPct val="0"/>
              </a:spcBef>
              <a:spcAft>
                <a:spcPct val="0"/>
              </a:spcAft>
              <a:defRPr>
                <a:solidFill>
                  <a:schemeClr val="tx1"/>
                </a:solidFill>
                <a:latin typeface="Times New Roman" pitchFamily="18" charset="0"/>
              </a:defRPr>
            </a:lvl7pPr>
            <a:lvl8pPr marL="3372764" indent="-224851" eaLnBrk="0" fontAlgn="base" hangingPunct="0">
              <a:spcBef>
                <a:spcPct val="0"/>
              </a:spcBef>
              <a:spcAft>
                <a:spcPct val="0"/>
              </a:spcAft>
              <a:defRPr>
                <a:solidFill>
                  <a:schemeClr val="tx1"/>
                </a:solidFill>
                <a:latin typeface="Times New Roman" pitchFamily="18" charset="0"/>
              </a:defRPr>
            </a:lvl8pPr>
            <a:lvl9pPr marL="3822466" indent="-224851" eaLnBrk="0" fontAlgn="base" hangingPunct="0">
              <a:spcBef>
                <a:spcPct val="0"/>
              </a:spcBef>
              <a:spcAft>
                <a:spcPct val="0"/>
              </a:spcAft>
              <a:defRPr>
                <a:solidFill>
                  <a:schemeClr val="tx1"/>
                </a:solidFill>
                <a:latin typeface="Times New Roman" pitchFamily="18" charset="0"/>
              </a:defRPr>
            </a:lvl9pPr>
          </a:lstStyle>
          <a:p>
            <a:fld id="{1EB53817-52A4-4715-A281-DB047942105C}" type="slidenum">
              <a:rPr lang="en-US" altLang="en-US"/>
              <a:pPr/>
              <a:t>10</a:t>
            </a:fld>
            <a:endParaRPr lang="en-US" altLang="en-US"/>
          </a:p>
        </p:txBody>
      </p:sp>
    </p:spTree>
    <p:extLst>
      <p:ext uri="{BB962C8B-B14F-4D97-AF65-F5344CB8AC3E}">
        <p14:creationId xmlns:p14="http://schemas.microsoft.com/office/powerpoint/2010/main" val="19530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9C789-302B-4986-A38B-B641CAE036F4}" type="slidenum">
              <a:rPr lang="en-US" smtClean="0"/>
              <a:t>16</a:t>
            </a:fld>
            <a:endParaRPr lang="en-US"/>
          </a:p>
        </p:txBody>
      </p:sp>
    </p:spTree>
    <p:extLst>
      <p:ext uri="{BB962C8B-B14F-4D97-AF65-F5344CB8AC3E}">
        <p14:creationId xmlns:p14="http://schemas.microsoft.com/office/powerpoint/2010/main" val="215577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4F55F8-B42A-4476-9A25-33157E6A68FB}" type="slidenum">
              <a:rPr lang="en-US" altLang="en-US">
                <a:solidFill>
                  <a:prstClr val="black"/>
                </a:solidFill>
                <a:latin typeface="Calibri" panose="020F0502020204030204" pitchFamily="34" charset="0"/>
              </a:rPr>
              <a:pPr eaLnBrk="1" hangingPunct="1"/>
              <a:t>32</a:t>
            </a:fld>
            <a:endParaRPr lang="en-US" altLang="en-US">
              <a:solidFill>
                <a:prstClr val="black"/>
              </a:solidFill>
              <a:latin typeface="Calibri" panose="020F0502020204030204" pitchFamily="34" charset="0"/>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400" b="1" smtClean="0">
                <a:solidFill>
                  <a:srgbClr val="FF0000"/>
                </a:solidFill>
              </a:rPr>
              <a:t>10 minutes is allotted for this section  (Slides 1-28)</a:t>
            </a:r>
          </a:p>
        </p:txBody>
      </p:sp>
    </p:spTree>
    <p:extLst>
      <p:ext uri="{BB962C8B-B14F-4D97-AF65-F5344CB8AC3E}">
        <p14:creationId xmlns:p14="http://schemas.microsoft.com/office/powerpoint/2010/main" val="1412992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0F7C61-4F22-4492-9EDF-6B5710D16F56}" type="slidenum">
              <a:rPr lang="en-US" altLang="en-US">
                <a:solidFill>
                  <a:prstClr val="black"/>
                </a:solidFill>
                <a:latin typeface="Calibri" panose="020F0502020204030204" pitchFamily="34" charset="0"/>
              </a:rPr>
              <a:pPr eaLnBrk="1" hangingPunct="1"/>
              <a:t>33</a:t>
            </a:fld>
            <a:endParaRPr lang="en-US" altLang="en-US">
              <a:solidFill>
                <a:prstClr val="black"/>
              </a:solidFill>
              <a:latin typeface="Calibri" panose="020F0502020204030204" pitchFamily="34"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1) Overview of DMV inspection sticker exemption as written in the NC law. Buses are </a:t>
            </a:r>
            <a:r>
              <a:rPr lang="en-US" altLang="en-US" b="1" smtClean="0"/>
              <a:t>no longer </a:t>
            </a:r>
            <a:r>
              <a:rPr lang="en-US" altLang="en-US" smtClean="0"/>
              <a:t>inspected by DMV</a:t>
            </a:r>
          </a:p>
          <a:p>
            <a:pPr eaLnBrk="1" hangingPunct="1">
              <a:spcBef>
                <a:spcPct val="0"/>
              </a:spcBef>
            </a:pPr>
            <a:endParaRPr lang="en-US" altLang="en-US" smtClean="0"/>
          </a:p>
          <a:p>
            <a:pPr eaLnBrk="1" hangingPunct="1">
              <a:spcBef>
                <a:spcPct val="0"/>
              </a:spcBef>
            </a:pPr>
            <a:r>
              <a:rPr lang="en-US" altLang="en-US" smtClean="0"/>
              <a:t>2) NC Board of Education policy requiring all bus inspectors to become state certified.</a:t>
            </a:r>
          </a:p>
          <a:p>
            <a:pPr eaLnBrk="1" hangingPunct="1">
              <a:spcBef>
                <a:spcPct val="0"/>
              </a:spcBef>
            </a:pPr>
            <a:endParaRPr lang="en-US" altLang="en-US" smtClean="0"/>
          </a:p>
        </p:txBody>
      </p:sp>
    </p:spTree>
    <p:extLst>
      <p:ext uri="{BB962C8B-B14F-4D97-AF65-F5344CB8AC3E}">
        <p14:creationId xmlns:p14="http://schemas.microsoft.com/office/powerpoint/2010/main" val="264233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4B489E4-FEC2-49BB-9753-FD7D7A21FE64}" type="slidenum">
              <a:rPr lang="en-US" altLang="en-US" sz="1200">
                <a:latin typeface="Calibri" panose="020F0502020204030204" pitchFamily="34" charset="0"/>
              </a:rPr>
              <a:pPr algn="r" eaLnBrk="1" hangingPunct="1"/>
              <a:t>36</a:t>
            </a:fld>
            <a:endParaRPr lang="en-US" altLang="en-US" sz="1200">
              <a:latin typeface="Calibri" panose="020F0502020204030204" pitchFamily="34"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08725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8A53C8-9CB2-4579-A93D-C5F6EADF2D79}"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2261697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A53C8-9CB2-4579-A93D-C5F6EADF2D79}"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52539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A53C8-9CB2-4579-A93D-C5F6EADF2D79}"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207478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394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710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901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48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62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01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8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41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A53C8-9CB2-4579-A93D-C5F6EADF2D79}"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42227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188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436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8A53C8-9CB2-4579-A93D-C5F6EADF2D79}" type="datetimeFigureOut">
              <a:rPr lang="en-US" smtClean="0"/>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264167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8A53C8-9CB2-4579-A93D-C5F6EADF2D79}"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304463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8A53C8-9CB2-4579-A93D-C5F6EADF2D79}" type="datetimeFigureOut">
              <a:rPr lang="en-US" smtClean="0"/>
              <a:t>6/22/2016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259172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8A53C8-9CB2-4579-A93D-C5F6EADF2D79}" type="datetimeFigureOut">
              <a:rPr lang="en-US" smtClean="0"/>
              <a:t>6/22/2016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36711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A53C8-9CB2-4579-A93D-C5F6EADF2D79}" type="datetimeFigureOut">
              <a:rPr lang="en-US" smtClean="0"/>
              <a:t>6/22/2016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3927426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A53C8-9CB2-4579-A93D-C5F6EADF2D79}"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2042571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8A53C8-9CB2-4579-A93D-C5F6EADF2D79}" type="datetimeFigureOut">
              <a:rPr lang="en-US" smtClean="0"/>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BEA69-F5EE-45ED-91F3-44EF89F9B2FB}" type="slidenum">
              <a:rPr lang="en-US" smtClean="0"/>
              <a:t>‹#›</a:t>
            </a:fld>
            <a:endParaRPr lang="en-US"/>
          </a:p>
        </p:txBody>
      </p:sp>
    </p:spTree>
    <p:extLst>
      <p:ext uri="{BB962C8B-B14F-4D97-AF65-F5344CB8AC3E}">
        <p14:creationId xmlns:p14="http://schemas.microsoft.com/office/powerpoint/2010/main" val="615984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A53C8-9CB2-4579-A93D-C5F6EADF2D79}" type="datetimeFigureOut">
              <a:rPr lang="en-US" smtClean="0"/>
              <a:t>6/22/2016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BEA69-F5EE-45ED-91F3-44EF89F9B2FB}" type="slidenum">
              <a:rPr lang="en-US" smtClean="0"/>
              <a:t>‹#›</a:t>
            </a:fld>
            <a:endParaRPr lang="en-US"/>
          </a:p>
        </p:txBody>
      </p:sp>
    </p:spTree>
    <p:extLst>
      <p:ext uri="{BB962C8B-B14F-4D97-AF65-F5344CB8AC3E}">
        <p14:creationId xmlns:p14="http://schemas.microsoft.com/office/powerpoint/2010/main" val="4224445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D0EDB-E463-4EA5-A697-3737AE8D3DB7}" type="datetimeFigureOut">
              <a:rPr lang="en-US" smtClean="0">
                <a:solidFill>
                  <a:prstClr val="black">
                    <a:tint val="75000"/>
                  </a:prstClr>
                </a:solidFill>
              </a:rPr>
              <a:pPr/>
              <a:t>6/22/2016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37B1B-31E1-4F86-9A5A-5DC3453026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5782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www.ncbussafety.org/index.html"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7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1331" y="193747"/>
            <a:ext cx="4896615" cy="1020456"/>
          </a:xfrm>
        </p:spPr>
        <p:txBody>
          <a:bodyPr/>
          <a:lstStyle/>
          <a:p>
            <a:r>
              <a:rPr lang="en-US" dirty="0" smtClean="0"/>
              <a:t>DPI Update</a:t>
            </a:r>
            <a:endParaRPr lang="en-US" dirty="0"/>
          </a:p>
        </p:txBody>
      </p:sp>
      <p:sp>
        <p:nvSpPr>
          <p:cNvPr id="3" name="Subtitle 2"/>
          <p:cNvSpPr>
            <a:spLocks noGrp="1"/>
          </p:cNvSpPr>
          <p:nvPr>
            <p:ph type="subTitle" idx="1"/>
          </p:nvPr>
        </p:nvSpPr>
        <p:spPr>
          <a:xfrm>
            <a:off x="278524" y="1214203"/>
            <a:ext cx="9144000" cy="2183266"/>
          </a:xfrm>
        </p:spPr>
        <p:txBody>
          <a:bodyPr/>
          <a:lstStyle/>
          <a:p>
            <a:pPr algn="l"/>
            <a:r>
              <a:rPr lang="en-US" dirty="0" smtClean="0"/>
              <a:t>North Carolina Pupil Transportation Association</a:t>
            </a:r>
          </a:p>
          <a:p>
            <a:pPr algn="l"/>
            <a:r>
              <a:rPr lang="en-US" dirty="0" smtClean="0"/>
              <a:t>Annual Conference</a:t>
            </a:r>
          </a:p>
          <a:p>
            <a:pPr algn="l"/>
            <a:r>
              <a:rPr lang="en-US" dirty="0" smtClean="0"/>
              <a:t>June, 2016</a:t>
            </a:r>
          </a:p>
          <a:p>
            <a:pPr algn="l"/>
            <a:endParaRPr lang="en-US" dirty="0"/>
          </a:p>
        </p:txBody>
      </p:sp>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4317167" y="1690705"/>
            <a:ext cx="7629994" cy="5039879"/>
          </a:xfrm>
          <a:prstGeom prst="rect">
            <a:avLst/>
          </a:prstGeom>
        </p:spPr>
      </p:pic>
    </p:spTree>
    <p:extLst>
      <p:ext uri="{BB962C8B-B14F-4D97-AF65-F5344CB8AC3E}">
        <p14:creationId xmlns:p14="http://schemas.microsoft.com/office/powerpoint/2010/main" val="1805061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200" dirty="0"/>
              <a:t>Example of Railroad Crossing in a  Run Direction Report</a:t>
            </a:r>
          </a:p>
        </p:txBody>
      </p:sp>
      <p:sp>
        <p:nvSpPr>
          <p:cNvPr id="9219" name="Rectangle 3"/>
          <p:cNvSpPr>
            <a:spLocks noGrp="1" noChangeArrowheads="1"/>
          </p:cNvSpPr>
          <p:nvPr>
            <p:ph idx="1"/>
          </p:nvPr>
        </p:nvSpPr>
        <p:spPr/>
        <p:txBody>
          <a:bodyPr/>
          <a:lstStyle/>
          <a:p>
            <a:pPr marL="0" indent="0" eaLnBrk="1" hangingPunct="1">
              <a:buNone/>
            </a:pPr>
            <a:r>
              <a:rPr lang="en-US" altLang="en-US" sz="1800" dirty="0"/>
              <a:t>Turnaround on </a:t>
            </a:r>
            <a:r>
              <a:rPr lang="en-US" altLang="en-US" sz="1800" b="1" dirty="0"/>
              <a:t>SWAIN COUNTY WEST ELEMENTARY SCH DR</a:t>
            </a:r>
          </a:p>
          <a:p>
            <a:pPr marL="0" indent="0" eaLnBrk="1" hangingPunct="1">
              <a:buNone/>
            </a:pPr>
            <a:r>
              <a:rPr lang="en-US" altLang="en-US" sz="1800" dirty="0"/>
              <a:t>Turn Left on HWY 19 74 W</a:t>
            </a:r>
          </a:p>
          <a:p>
            <a:pPr marL="0" indent="0" eaLnBrk="1" hangingPunct="1">
              <a:buNone/>
            </a:pPr>
            <a:r>
              <a:rPr lang="en-US" altLang="en-US" sz="1800" dirty="0"/>
              <a:t>Turn Left on VETRANS RAMP</a:t>
            </a:r>
          </a:p>
          <a:p>
            <a:pPr marL="0" indent="0" eaLnBrk="1" hangingPunct="1">
              <a:buNone/>
            </a:pPr>
            <a:r>
              <a:rPr lang="en-US" altLang="en-US" sz="1800" dirty="0"/>
              <a:t>Turn Left on VETERANS BLVD</a:t>
            </a:r>
          </a:p>
          <a:p>
            <a:pPr marL="0" indent="0" eaLnBrk="1" hangingPunct="1">
              <a:buNone/>
            </a:pPr>
            <a:r>
              <a:rPr lang="en-US" altLang="en-US" sz="1800" dirty="0"/>
              <a:t>Turn Right on MAIN ST</a:t>
            </a:r>
          </a:p>
          <a:p>
            <a:pPr marL="0" indent="0" eaLnBrk="1" hangingPunct="1">
              <a:buNone/>
            </a:pPr>
            <a:r>
              <a:rPr lang="en-US" altLang="en-US" sz="1800" dirty="0"/>
              <a:t>Turn Left on EVERETT ST</a:t>
            </a:r>
          </a:p>
          <a:p>
            <a:pPr marL="0" indent="0" eaLnBrk="1" hangingPunct="1">
              <a:buNone/>
            </a:pPr>
            <a:r>
              <a:rPr lang="en-US" altLang="en-US" sz="1800" dirty="0"/>
              <a:t>Proceed on EVERETT ST</a:t>
            </a:r>
          </a:p>
          <a:p>
            <a:pPr marL="0" indent="0" eaLnBrk="1" hangingPunct="1">
              <a:buNone/>
            </a:pPr>
            <a:r>
              <a:rPr lang="en-US" altLang="en-US" sz="1800" b="1" dirty="0">
                <a:solidFill>
                  <a:srgbClr val="FF0000"/>
                </a:solidFill>
              </a:rPr>
              <a:t>*RR XING*720196J</a:t>
            </a:r>
          </a:p>
          <a:p>
            <a:pPr marL="0" indent="0" eaLnBrk="1" hangingPunct="1">
              <a:buNone/>
            </a:pPr>
            <a:r>
              <a:rPr lang="en-US" altLang="en-US" sz="1800" b="1" dirty="0">
                <a:solidFill>
                  <a:srgbClr val="FF0000"/>
                </a:solidFill>
              </a:rPr>
              <a:t>*RR XING*720196J</a:t>
            </a:r>
          </a:p>
          <a:p>
            <a:pPr marL="0" indent="0" eaLnBrk="1" hangingPunct="1">
              <a:buNone/>
            </a:pPr>
            <a:r>
              <a:rPr lang="en-US" altLang="en-US" sz="1800" dirty="0"/>
              <a:t>Proceed on FONTANA RD………</a:t>
            </a:r>
          </a:p>
        </p:txBody>
      </p:sp>
      <p:sp>
        <p:nvSpPr>
          <p:cNvPr id="9220" name="Rectangle 2"/>
          <p:cNvSpPr>
            <a:spLocks noChangeArrowheads="1"/>
          </p:cNvSpPr>
          <p:nvPr/>
        </p:nvSpPr>
        <p:spPr bwMode="auto">
          <a:xfrm>
            <a:off x="1935804" y="3890962"/>
            <a:ext cx="2514600" cy="685800"/>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solidFill>
                <a:srgbClr val="7030A0"/>
              </a:solidFill>
            </a:endParaRPr>
          </a:p>
        </p:txBody>
      </p:sp>
      <p:cxnSp>
        <p:nvCxnSpPr>
          <p:cNvPr id="9221" name="Straight Arrow Connector 6"/>
          <p:cNvCxnSpPr>
            <a:cxnSpLocks noChangeShapeType="1"/>
          </p:cNvCxnSpPr>
          <p:nvPr/>
        </p:nvCxnSpPr>
        <p:spPr bwMode="auto">
          <a:xfrm>
            <a:off x="4419600" y="4573588"/>
            <a:ext cx="1981200" cy="0"/>
          </a:xfrm>
          <a:prstGeom prst="straightConnector1">
            <a:avLst/>
          </a:prstGeom>
          <a:noFill/>
          <a:ln w="28575" algn="ctr">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22" name="TextBox 7"/>
          <p:cNvSpPr txBox="1">
            <a:spLocks noChangeArrowheads="1"/>
          </p:cNvSpPr>
          <p:nvPr/>
        </p:nvSpPr>
        <p:spPr bwMode="auto">
          <a:xfrm>
            <a:off x="6400800" y="4114801"/>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a:p>
          <a:p>
            <a:r>
              <a:rPr lang="en-US" altLang="en-US"/>
              <a:t>This is the warning to drivers</a:t>
            </a:r>
          </a:p>
          <a:p>
            <a:endParaRPr lang="en-US" altLang="en-US"/>
          </a:p>
        </p:txBody>
      </p:sp>
    </p:spTree>
    <p:extLst>
      <p:ext uri="{BB962C8B-B14F-4D97-AF65-F5344CB8AC3E}">
        <p14:creationId xmlns:p14="http://schemas.microsoft.com/office/powerpoint/2010/main" val="3832518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Maps Available</a:t>
            </a:r>
            <a:endParaRPr lang="en-US" dirty="0"/>
          </a:p>
        </p:txBody>
      </p:sp>
      <p:sp>
        <p:nvSpPr>
          <p:cNvPr id="3" name="Content Placeholder 2"/>
          <p:cNvSpPr>
            <a:spLocks noGrp="1"/>
          </p:cNvSpPr>
          <p:nvPr>
            <p:ph idx="1"/>
          </p:nvPr>
        </p:nvSpPr>
        <p:spPr/>
        <p:txBody>
          <a:bodyPr>
            <a:normAutofit/>
          </a:bodyPr>
          <a:lstStyle/>
          <a:p>
            <a:r>
              <a:rPr lang="en-US" dirty="0" smtClean="0"/>
              <a:t>NC Rail Division has provided 2 new PDF format maps for each LEA</a:t>
            </a:r>
          </a:p>
          <a:p>
            <a:r>
              <a:rPr lang="en-US" dirty="0" smtClean="0"/>
              <a:t>One has closed and private crossings</a:t>
            </a:r>
          </a:p>
          <a:p>
            <a:r>
              <a:rPr lang="en-US" dirty="0" smtClean="0"/>
              <a:t>The other map has current crossings with street names where crossing is located, along with a node number that identifies the crossing to NC Rail Division</a:t>
            </a:r>
          </a:p>
          <a:p>
            <a:r>
              <a:rPr lang="en-US" dirty="0" smtClean="0"/>
              <a:t>These maps may be downloaded from your FTP folder, under the folder named “2016 Railroad Maps”</a:t>
            </a:r>
          </a:p>
        </p:txBody>
      </p:sp>
    </p:spTree>
    <p:extLst>
      <p:ext uri="{BB962C8B-B14F-4D97-AF65-F5344CB8AC3E}">
        <p14:creationId xmlns:p14="http://schemas.microsoft.com/office/powerpoint/2010/main" val="2645528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smtClean="0"/>
              <a:t>Sample - Grade Crossing Map</a:t>
            </a:r>
            <a:endParaRPr lang="en-US" dirty="0"/>
          </a:p>
        </p:txBody>
      </p:sp>
      <p:pic>
        <p:nvPicPr>
          <p:cNvPr id="2051" name="Picture 3"/>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981200" y="1219201"/>
            <a:ext cx="8229600" cy="404268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5411213"/>
            <a:ext cx="3943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63575" y="5590646"/>
            <a:ext cx="4191000" cy="338554"/>
          </a:xfrm>
          <a:prstGeom prst="rect">
            <a:avLst/>
          </a:prstGeom>
          <a:noFill/>
        </p:spPr>
        <p:txBody>
          <a:bodyPr wrap="square" rtlCol="0">
            <a:spAutoFit/>
          </a:bodyPr>
          <a:lstStyle/>
          <a:p>
            <a:r>
              <a:rPr lang="en-US" sz="1600" b="1" dirty="0"/>
              <a:t>   </a:t>
            </a:r>
            <a:r>
              <a:rPr lang="en-US" sz="1400" b="1" dirty="0"/>
              <a:t>Public Grade Crossings – pay attention to these!  </a:t>
            </a:r>
          </a:p>
        </p:txBody>
      </p:sp>
      <p:sp>
        <p:nvSpPr>
          <p:cNvPr id="10" name="TextBox 9"/>
          <p:cNvSpPr txBox="1"/>
          <p:nvPr/>
        </p:nvSpPr>
        <p:spPr>
          <a:xfrm>
            <a:off x="6099243" y="6019800"/>
            <a:ext cx="4191000" cy="523220"/>
          </a:xfrm>
          <a:prstGeom prst="rect">
            <a:avLst/>
          </a:prstGeom>
          <a:noFill/>
          <a:ln>
            <a:noFill/>
          </a:ln>
        </p:spPr>
        <p:txBody>
          <a:bodyPr wrap="square" rtlCol="0">
            <a:spAutoFit/>
          </a:bodyPr>
          <a:lstStyle/>
          <a:p>
            <a:r>
              <a:rPr lang="en-US" sz="1400" b="1" dirty="0"/>
              <a:t>Private Grade Crossings – pay attention to these; do not add; take out if they exist</a:t>
            </a:r>
          </a:p>
        </p:txBody>
      </p:sp>
      <p:sp>
        <p:nvSpPr>
          <p:cNvPr id="6" name="Oval 5"/>
          <p:cNvSpPr/>
          <p:nvPr/>
        </p:nvSpPr>
        <p:spPr>
          <a:xfrm>
            <a:off x="5695950" y="6175422"/>
            <a:ext cx="457200" cy="28228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12163" y="5618782"/>
            <a:ext cx="457200" cy="2822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924550" y="1905001"/>
            <a:ext cx="552450" cy="43764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2"/>
          </p:cNvCxnSpPr>
          <p:nvPr/>
        </p:nvCxnSpPr>
        <p:spPr>
          <a:xfrm flipH="1" flipV="1">
            <a:off x="2438403" y="3853251"/>
            <a:ext cx="3273761" cy="19066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690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smtClean="0"/>
              <a:t> Sample - Closed Crossing Map</a:t>
            </a:r>
            <a:endParaRPr lang="en-US" dirty="0"/>
          </a:p>
        </p:txBody>
      </p:sp>
      <p:pic>
        <p:nvPicPr>
          <p:cNvPr id="3076" name="Picture 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031509" y="1036638"/>
            <a:ext cx="816307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1" y="5562601"/>
            <a:ext cx="18383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48200" y="5791201"/>
            <a:ext cx="5486400" cy="646331"/>
          </a:xfrm>
          <a:prstGeom prst="rect">
            <a:avLst/>
          </a:prstGeom>
          <a:noFill/>
        </p:spPr>
        <p:txBody>
          <a:bodyPr wrap="square" rtlCol="0">
            <a:spAutoFit/>
          </a:bodyPr>
          <a:lstStyle/>
          <a:p>
            <a:r>
              <a:rPr lang="en-US" dirty="0"/>
              <a:t>Double check these crossings to insure they are not identified as an active crossing in Maris</a:t>
            </a:r>
          </a:p>
        </p:txBody>
      </p:sp>
      <p:cxnSp>
        <p:nvCxnSpPr>
          <p:cNvPr id="7" name="Straight Arrow Connector 6"/>
          <p:cNvCxnSpPr/>
          <p:nvPr/>
        </p:nvCxnSpPr>
        <p:spPr>
          <a:xfrm flipV="1">
            <a:off x="3962400" y="2590801"/>
            <a:ext cx="0" cy="38467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90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dirty="0" smtClean="0"/>
              <a:t>Information Needed</a:t>
            </a:r>
          </a:p>
        </p:txBody>
      </p:sp>
      <p:sp>
        <p:nvSpPr>
          <p:cNvPr id="15363" name="Rectangle 3"/>
          <p:cNvSpPr>
            <a:spLocks noGrp="1" noChangeArrowheads="1"/>
          </p:cNvSpPr>
          <p:nvPr>
            <p:ph idx="1"/>
          </p:nvPr>
        </p:nvSpPr>
        <p:spPr/>
        <p:txBody>
          <a:bodyPr/>
          <a:lstStyle/>
          <a:p>
            <a:pPr eaLnBrk="1" hangingPunct="1"/>
            <a:r>
              <a:rPr lang="en-US" altLang="en-US" dirty="0" smtClean="0"/>
              <a:t>The basic info you need to create a warning:</a:t>
            </a:r>
          </a:p>
          <a:p>
            <a:pPr lvl="1" eaLnBrk="1" hangingPunct="1"/>
            <a:r>
              <a:rPr lang="en-US" altLang="en-US" dirty="0" smtClean="0"/>
              <a:t>Node 1  Node 2  Warning Message</a:t>
            </a:r>
          </a:p>
          <a:p>
            <a:pPr eaLnBrk="1" hangingPunct="1"/>
            <a:r>
              <a:rPr lang="en-US" altLang="en-US" dirty="0" smtClean="0"/>
              <a:t>For railroad crossings you need to 2 items:</a:t>
            </a:r>
          </a:p>
          <a:p>
            <a:pPr lvl="1" eaLnBrk="1" hangingPunct="1"/>
            <a:r>
              <a:rPr lang="en-US" altLang="en-US" dirty="0" smtClean="0"/>
              <a:t>Node 1  Node 2  ** RR XING**  </a:t>
            </a:r>
            <a:r>
              <a:rPr lang="en-US" altLang="en-US" b="1" dirty="0" smtClean="0"/>
              <a:t>DOT # - </a:t>
            </a:r>
            <a:r>
              <a:rPr lang="en-US" altLang="en-US" dirty="0" smtClean="0"/>
              <a:t>provided on the maps</a:t>
            </a:r>
            <a:endParaRPr lang="en-US" altLang="en-US" b="1" dirty="0" smtClean="0"/>
          </a:p>
        </p:txBody>
      </p:sp>
    </p:spTree>
    <p:extLst>
      <p:ext uri="{BB962C8B-B14F-4D97-AF65-F5344CB8AC3E}">
        <p14:creationId xmlns:p14="http://schemas.microsoft.com/office/powerpoint/2010/main" val="1331790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dirty="0" smtClean="0"/>
              <a:t>Pieces of the Puzzle</a:t>
            </a:r>
          </a:p>
        </p:txBody>
      </p:sp>
      <p:sp>
        <p:nvSpPr>
          <p:cNvPr id="16387" name="Rectangle 3"/>
          <p:cNvSpPr>
            <a:spLocks noGrp="1" noChangeArrowheads="1"/>
          </p:cNvSpPr>
          <p:nvPr>
            <p:ph idx="1"/>
          </p:nvPr>
        </p:nvSpPr>
        <p:spPr/>
        <p:txBody>
          <a:bodyPr/>
          <a:lstStyle/>
          <a:p>
            <a:pPr eaLnBrk="1" hangingPunct="1"/>
            <a:r>
              <a:rPr lang="en-US" altLang="en-US" dirty="0" smtClean="0"/>
              <a:t>Maps from DOT show railroad numbers in their system</a:t>
            </a:r>
          </a:p>
          <a:p>
            <a:pPr eaLnBrk="1" hangingPunct="1"/>
            <a:r>
              <a:rPr lang="en-US" altLang="en-US" dirty="0" smtClean="0"/>
              <a:t>For their report, they need that number and it is clearly noted on the new maps that are in your 2016 Railroad File on FTP</a:t>
            </a:r>
          </a:p>
        </p:txBody>
      </p:sp>
    </p:spTree>
    <p:extLst>
      <p:ext uri="{BB962C8B-B14F-4D97-AF65-F5344CB8AC3E}">
        <p14:creationId xmlns:p14="http://schemas.microsoft.com/office/powerpoint/2010/main" val="3592715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304801"/>
            <a:ext cx="8001000" cy="584775"/>
          </a:xfrm>
          <a:prstGeom prst="rect">
            <a:avLst/>
          </a:prstGeom>
          <a:noFill/>
        </p:spPr>
        <p:txBody>
          <a:bodyPr wrap="square" rtlCol="0">
            <a:spAutoFit/>
          </a:bodyPr>
          <a:lstStyle/>
          <a:p>
            <a:pPr algn="ctr"/>
            <a:r>
              <a:rPr lang="en-US" sz="3200" dirty="0"/>
              <a:t>Proper Railroad Node Placement in MARIS</a:t>
            </a:r>
          </a:p>
        </p:txBody>
      </p:sp>
      <p:pic>
        <p:nvPicPr>
          <p:cNvPr id="4098" name="Picture 2"/>
          <p:cNvPicPr>
            <a:picLocks noChangeAspect="1" noChangeArrowheads="1"/>
          </p:cNvPicPr>
          <p:nvPr/>
        </p:nvPicPr>
        <p:blipFill>
          <a:blip r:embed="rId3" cstate="print"/>
          <a:srcRect/>
          <a:stretch>
            <a:fillRect/>
          </a:stretch>
        </p:blipFill>
        <p:spPr bwMode="auto">
          <a:xfrm>
            <a:off x="1524000" y="838200"/>
            <a:ext cx="8915400" cy="5833870"/>
          </a:xfrm>
          <a:prstGeom prst="rect">
            <a:avLst/>
          </a:prstGeom>
          <a:noFill/>
          <a:ln w="22225">
            <a:solidFill>
              <a:schemeClr val="tx1"/>
            </a:solidFill>
            <a:miter lim="800000"/>
            <a:headEnd/>
            <a:tailEnd/>
          </a:ln>
        </p:spPr>
      </p:pic>
      <p:sp>
        <p:nvSpPr>
          <p:cNvPr id="6" name="TextBox 5"/>
          <p:cNvSpPr txBox="1"/>
          <p:nvPr/>
        </p:nvSpPr>
        <p:spPr>
          <a:xfrm>
            <a:off x="6400800" y="1676400"/>
            <a:ext cx="4419600" cy="1077218"/>
          </a:xfrm>
          <a:prstGeom prst="rect">
            <a:avLst/>
          </a:prstGeom>
          <a:noFill/>
        </p:spPr>
        <p:txBody>
          <a:bodyPr wrap="square" rtlCol="0">
            <a:spAutoFit/>
          </a:bodyPr>
          <a:lstStyle/>
          <a:p>
            <a:pPr marL="342900" indent="-342900"/>
            <a:r>
              <a:rPr lang="en-US" sz="1600" dirty="0"/>
              <a:t>Split the </a:t>
            </a:r>
            <a:r>
              <a:rPr lang="en-US" sz="1600" u="sng" dirty="0"/>
              <a:t>Street Segment </a:t>
            </a:r>
            <a:r>
              <a:rPr lang="en-US" sz="1600" dirty="0"/>
              <a:t>at Three Locations</a:t>
            </a:r>
          </a:p>
          <a:p>
            <a:pPr marL="342900" indent="-342900" algn="just">
              <a:buAutoNum type="arabicPeriod"/>
            </a:pPr>
            <a:r>
              <a:rPr lang="en-US" sz="1600" dirty="0"/>
              <a:t>Before the Crossing</a:t>
            </a:r>
          </a:p>
          <a:p>
            <a:pPr marL="342900" indent="-342900" algn="just">
              <a:buAutoNum type="arabicPeriod"/>
            </a:pPr>
            <a:r>
              <a:rPr lang="en-US" sz="1600" dirty="0"/>
              <a:t>At the Crossing</a:t>
            </a:r>
          </a:p>
          <a:p>
            <a:pPr marL="342900" indent="-342900" algn="just">
              <a:buAutoNum type="arabicPeriod"/>
            </a:pPr>
            <a:r>
              <a:rPr lang="en-US" sz="1600" dirty="0"/>
              <a:t>After the Crossing</a:t>
            </a:r>
          </a:p>
        </p:txBody>
      </p:sp>
      <p:cxnSp>
        <p:nvCxnSpPr>
          <p:cNvPr id="8" name="Straight Arrow Connector 7"/>
          <p:cNvCxnSpPr/>
          <p:nvPr/>
        </p:nvCxnSpPr>
        <p:spPr>
          <a:xfrm rot="5400000">
            <a:off x="5448300" y="2400300"/>
            <a:ext cx="1219200" cy="685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5715000" y="2667000"/>
            <a:ext cx="990600" cy="533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5943600" y="2895600"/>
            <a:ext cx="762000" cy="304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505200" y="3352801"/>
            <a:ext cx="2514600" cy="646331"/>
          </a:xfrm>
          <a:prstGeom prst="rect">
            <a:avLst/>
          </a:prstGeom>
          <a:noFill/>
        </p:spPr>
        <p:txBody>
          <a:bodyPr wrap="square" rtlCol="0">
            <a:spAutoFit/>
          </a:bodyPr>
          <a:lstStyle/>
          <a:p>
            <a:r>
              <a:rPr lang="en-US" dirty="0"/>
              <a:t>Document the Node Numbers for later use</a:t>
            </a:r>
          </a:p>
        </p:txBody>
      </p:sp>
    </p:spTree>
    <p:extLst>
      <p:ext uri="{BB962C8B-B14F-4D97-AF65-F5344CB8AC3E}">
        <p14:creationId xmlns:p14="http://schemas.microsoft.com/office/powerpoint/2010/main" val="3423972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45077" y="1456172"/>
            <a:ext cx="8991600" cy="5232365"/>
            <a:chOff x="0" y="314325"/>
            <a:chExt cx="8991600" cy="5232365"/>
          </a:xfrm>
        </p:grpSpPr>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14325"/>
              <a:ext cx="8340132" cy="523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962400" y="2438400"/>
              <a:ext cx="609600" cy="338554"/>
            </a:xfrm>
            <a:prstGeom prst="rect">
              <a:avLst/>
            </a:prstGeom>
            <a:noFill/>
          </p:spPr>
          <p:txBody>
            <a:bodyPr wrap="square" rtlCol="0">
              <a:spAutoFit/>
            </a:bodyPr>
            <a:lstStyle/>
            <a:p>
              <a:r>
                <a:rPr lang="en-US" sz="1600" dirty="0"/>
                <a:t>5742</a:t>
              </a:r>
            </a:p>
          </p:txBody>
        </p:sp>
        <p:sp>
          <p:nvSpPr>
            <p:cNvPr id="14" name="TextBox 13"/>
            <p:cNvSpPr txBox="1"/>
            <p:nvPr/>
          </p:nvSpPr>
          <p:spPr>
            <a:xfrm>
              <a:off x="4419600" y="3733800"/>
              <a:ext cx="609600" cy="338554"/>
            </a:xfrm>
            <a:prstGeom prst="rect">
              <a:avLst/>
            </a:prstGeom>
            <a:noFill/>
          </p:spPr>
          <p:txBody>
            <a:bodyPr wrap="square" rtlCol="0">
              <a:spAutoFit/>
            </a:bodyPr>
            <a:lstStyle/>
            <a:p>
              <a:r>
                <a:rPr lang="en-US" sz="1600" dirty="0"/>
                <a:t>5744</a:t>
              </a:r>
            </a:p>
          </p:txBody>
        </p:sp>
        <p:sp>
          <p:nvSpPr>
            <p:cNvPr id="15" name="TextBox 14"/>
            <p:cNvSpPr txBox="1"/>
            <p:nvPr/>
          </p:nvSpPr>
          <p:spPr>
            <a:xfrm>
              <a:off x="3200400" y="3564523"/>
              <a:ext cx="609600" cy="338554"/>
            </a:xfrm>
            <a:prstGeom prst="rect">
              <a:avLst/>
            </a:prstGeom>
            <a:noFill/>
          </p:spPr>
          <p:txBody>
            <a:bodyPr wrap="square" rtlCol="0">
              <a:spAutoFit/>
            </a:bodyPr>
            <a:lstStyle/>
            <a:p>
              <a:r>
                <a:rPr lang="en-US" sz="1600" dirty="0"/>
                <a:t>5743</a:t>
              </a:r>
            </a:p>
          </p:txBody>
        </p:sp>
        <p:cxnSp>
          <p:nvCxnSpPr>
            <p:cNvPr id="13" name="Straight Arrow Connector 12"/>
            <p:cNvCxnSpPr/>
            <p:nvPr/>
          </p:nvCxnSpPr>
          <p:spPr>
            <a:xfrm>
              <a:off x="4419600" y="2776954"/>
              <a:ext cx="76200" cy="3472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3"/>
            </p:cNvCxnSpPr>
            <p:nvPr/>
          </p:nvCxnSpPr>
          <p:spPr>
            <a:xfrm flipV="1">
              <a:off x="3810000" y="3564525"/>
              <a:ext cx="360066" cy="169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1"/>
            </p:cNvCxnSpPr>
            <p:nvPr/>
          </p:nvCxnSpPr>
          <p:spPr>
            <a:xfrm flipH="1">
              <a:off x="4170066" y="3903077"/>
              <a:ext cx="24953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47800" y="1295400"/>
              <a:ext cx="2819400" cy="379274"/>
            </a:xfrm>
            <a:prstGeom prst="rect">
              <a:avLst/>
            </a:prstGeom>
            <a:noFill/>
          </p:spPr>
          <p:txBody>
            <a:bodyPr wrap="square" rtlCol="0">
              <a:spAutoFit/>
            </a:bodyPr>
            <a:lstStyle/>
            <a:p>
              <a:r>
                <a:rPr lang="en-US" dirty="0"/>
                <a:t>Railroad Crossing Placement</a:t>
              </a:r>
            </a:p>
          </p:txBody>
        </p:sp>
        <p:sp>
          <p:nvSpPr>
            <p:cNvPr id="23" name="TextBox 22"/>
            <p:cNvSpPr txBox="1"/>
            <p:nvPr/>
          </p:nvSpPr>
          <p:spPr>
            <a:xfrm>
              <a:off x="5791200" y="1752600"/>
              <a:ext cx="3200400" cy="2031325"/>
            </a:xfrm>
            <a:prstGeom prst="rect">
              <a:avLst/>
            </a:prstGeom>
            <a:noFill/>
          </p:spPr>
          <p:txBody>
            <a:bodyPr wrap="square" rtlCol="0">
              <a:spAutoFit/>
            </a:bodyPr>
            <a:lstStyle/>
            <a:p>
              <a:r>
                <a:rPr lang="en-US" dirty="0"/>
                <a:t>In this example, the bus </a:t>
              </a:r>
              <a:r>
                <a:rPr lang="en-US" i="1" dirty="0"/>
                <a:t>could </a:t>
              </a:r>
              <a:r>
                <a:rPr lang="en-US" dirty="0"/>
                <a:t>possibly cross at these node numbers:</a:t>
              </a:r>
            </a:p>
            <a:p>
              <a:r>
                <a:rPr lang="en-US" i="1" dirty="0"/>
                <a:t>5742 – 5743</a:t>
              </a:r>
            </a:p>
            <a:p>
              <a:r>
                <a:rPr lang="en-US" i="1" dirty="0"/>
                <a:t>5743 – 5744</a:t>
              </a:r>
            </a:p>
            <a:p>
              <a:r>
                <a:rPr lang="en-US" i="1" dirty="0"/>
                <a:t>5744 – 5743</a:t>
              </a:r>
            </a:p>
            <a:p>
              <a:r>
                <a:rPr lang="en-US" i="1" dirty="0"/>
                <a:t>5743 - 5742</a:t>
              </a:r>
            </a:p>
          </p:txBody>
        </p:sp>
        <p:sp>
          <p:nvSpPr>
            <p:cNvPr id="25" name="TextBox 24"/>
            <p:cNvSpPr txBox="1"/>
            <p:nvPr/>
          </p:nvSpPr>
          <p:spPr>
            <a:xfrm>
              <a:off x="1790700" y="1674674"/>
              <a:ext cx="2133600" cy="369332"/>
            </a:xfrm>
            <a:prstGeom prst="rect">
              <a:avLst/>
            </a:prstGeom>
            <a:noFill/>
          </p:spPr>
          <p:txBody>
            <a:bodyPr wrap="square" rtlCol="0">
              <a:spAutoFit/>
            </a:bodyPr>
            <a:lstStyle/>
            <a:p>
              <a:r>
                <a:rPr lang="en-US" dirty="0"/>
                <a:t>Crossing ID: 23895J</a:t>
              </a:r>
            </a:p>
          </p:txBody>
        </p:sp>
        <p:cxnSp>
          <p:nvCxnSpPr>
            <p:cNvPr id="27" name="Straight Arrow Connector 26"/>
            <p:cNvCxnSpPr/>
            <p:nvPr/>
          </p:nvCxnSpPr>
          <p:spPr>
            <a:xfrm>
              <a:off x="3130614" y="2097508"/>
              <a:ext cx="1122066" cy="130879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362200" y="228601"/>
            <a:ext cx="7696200" cy="954107"/>
          </a:xfrm>
          <a:prstGeom prst="rect">
            <a:avLst/>
          </a:prstGeom>
          <a:noFill/>
        </p:spPr>
        <p:txBody>
          <a:bodyPr wrap="square" rtlCol="0">
            <a:spAutoFit/>
          </a:bodyPr>
          <a:lstStyle/>
          <a:p>
            <a:r>
              <a:rPr lang="en-US" sz="2800" dirty="0"/>
              <a:t>How it will look in Maris with segments split to note a Railroad Crossing </a:t>
            </a:r>
          </a:p>
        </p:txBody>
      </p:sp>
    </p:spTree>
    <p:extLst>
      <p:ext uri="{BB962C8B-B14F-4D97-AF65-F5344CB8AC3E}">
        <p14:creationId xmlns:p14="http://schemas.microsoft.com/office/powerpoint/2010/main" val="19774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
            <a:ext cx="8686800" cy="5509200"/>
          </a:xfrm>
          <a:prstGeom prst="rect">
            <a:avLst/>
          </a:prstGeom>
          <a:noFill/>
        </p:spPr>
        <p:txBody>
          <a:bodyPr wrap="square" rtlCol="0">
            <a:spAutoFit/>
          </a:bodyPr>
          <a:lstStyle/>
          <a:p>
            <a:pPr algn="ctr"/>
            <a:r>
              <a:rPr lang="en-US" sz="3200" dirty="0"/>
              <a:t>Updating the RRCRS.DAT File</a:t>
            </a:r>
          </a:p>
          <a:p>
            <a:pPr marL="457200" indent="-457200" algn="ctr">
              <a:buFont typeface="Arial" panose="020B0604020202020204" pitchFamily="34" charset="0"/>
              <a:buChar char="•"/>
            </a:pPr>
            <a:endParaRPr lang="en-US" sz="3200" dirty="0"/>
          </a:p>
          <a:p>
            <a:pPr marL="342900" indent="-342900">
              <a:buFont typeface="Arial" panose="020B0604020202020204" pitchFamily="34" charset="0"/>
              <a:buChar char="•"/>
            </a:pPr>
            <a:r>
              <a:rPr lang="en-US" sz="2400" dirty="0"/>
              <a:t>After correctly splitting street segments and checking existing crossings, you are now ready to update the RRCRS.DAT File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By updating this file, you are making the railroad crossing information available in reports</a:t>
            </a:r>
            <a:endParaRPr lang="en-US" sz="2400" strike="sngStrike" dirty="0"/>
          </a:p>
          <a:p>
            <a:pPr marL="342900" indent="-342900">
              <a:buFont typeface="Arial" panose="020B0604020202020204" pitchFamily="34" charset="0"/>
              <a:buChar char="•"/>
            </a:pPr>
            <a:endParaRPr lang="en-US" sz="2400" dirty="0">
              <a:solidFill>
                <a:srgbClr val="FF0000"/>
              </a:solidFill>
            </a:endParaRPr>
          </a:p>
          <a:p>
            <a:pPr marL="342900" indent="-342900">
              <a:buFont typeface="Arial" panose="020B0604020202020204" pitchFamily="34" charset="0"/>
              <a:buChar char="•"/>
            </a:pPr>
            <a:r>
              <a:rPr lang="en-US" sz="2400" dirty="0"/>
              <a:t>Once the warnings are loaded using </a:t>
            </a:r>
            <a:r>
              <a:rPr lang="en-US" sz="2400" dirty="0" err="1"/>
              <a:t>Buildtxt</a:t>
            </a:r>
            <a:r>
              <a:rPr lang="en-US" sz="2400" dirty="0"/>
              <a:t> and running system maintenance, the Railroad Warnings will appear in printed Driver Directions.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RRCRS Report, sent to NCDOT, will include the number of students who pass over the Railroad Crossing each day</a:t>
            </a:r>
            <a:endParaRPr lang="en-US" sz="3200" dirty="0"/>
          </a:p>
        </p:txBody>
      </p:sp>
    </p:spTree>
    <p:extLst>
      <p:ext uri="{BB962C8B-B14F-4D97-AF65-F5344CB8AC3E}">
        <p14:creationId xmlns:p14="http://schemas.microsoft.com/office/powerpoint/2010/main" val="333616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52400"/>
            <a:ext cx="8382000" cy="1981200"/>
          </a:xfrm>
          <a:prstGeom prst="rect">
            <a:avLst/>
          </a:prstGeom>
          <a:noFill/>
          <a:ln w="9525">
            <a:noFill/>
            <a:miter lim="800000"/>
            <a:headEnd/>
            <a:tailEnd/>
          </a:ln>
        </p:spPr>
      </p:pic>
      <p:sp>
        <p:nvSpPr>
          <p:cNvPr id="5" name="TextBox 4"/>
          <p:cNvSpPr txBox="1"/>
          <p:nvPr/>
        </p:nvSpPr>
        <p:spPr>
          <a:xfrm>
            <a:off x="1752600" y="2743201"/>
            <a:ext cx="8305800" cy="4708981"/>
          </a:xfrm>
          <a:prstGeom prst="rect">
            <a:avLst/>
          </a:prstGeom>
          <a:noFill/>
        </p:spPr>
        <p:txBody>
          <a:bodyPr wrap="square" rtlCol="0">
            <a:spAutoFit/>
          </a:bodyPr>
          <a:lstStyle/>
          <a:p>
            <a:r>
              <a:rPr lang="en-US" sz="2400" dirty="0"/>
              <a:t>This is what the file looks like outside of </a:t>
            </a:r>
            <a:r>
              <a:rPr lang="en-US" sz="2400" dirty="0" err="1"/>
              <a:t>Buildtxt</a:t>
            </a:r>
            <a:r>
              <a:rPr lang="en-US" sz="2400" dirty="0"/>
              <a:t>; see the spacing between node numbers and the DOT number</a:t>
            </a:r>
          </a:p>
          <a:p>
            <a:endParaRPr lang="en-US" sz="2400" dirty="0"/>
          </a:p>
          <a:p>
            <a:r>
              <a:rPr lang="en-US" sz="2400" dirty="0"/>
              <a:t>The RRCRS.DAT File lists each crossing twice, to account for a bus crossing the Railroad from either direction.</a:t>
            </a:r>
          </a:p>
          <a:p>
            <a:endParaRPr lang="en-US" sz="2400" dirty="0"/>
          </a:p>
          <a:p>
            <a:r>
              <a:rPr lang="en-US" sz="2400" dirty="0"/>
              <a:t>Notice the design and format of each line of text.</a:t>
            </a:r>
          </a:p>
          <a:p>
            <a:r>
              <a:rPr lang="en-US" sz="2400" dirty="0"/>
              <a:t>It is very important to maintain the exact spacing to ensure the correct information is captured; using </a:t>
            </a:r>
            <a:r>
              <a:rPr lang="en-US" sz="2400" dirty="0" err="1"/>
              <a:t>Buildtxt</a:t>
            </a:r>
            <a:r>
              <a:rPr lang="en-US" sz="2400" dirty="0"/>
              <a:t> to make the edits insure proper spacing.</a:t>
            </a:r>
          </a:p>
          <a:p>
            <a:endParaRPr lang="en-US" sz="2400" dirty="0"/>
          </a:p>
          <a:p>
            <a:endParaRPr lang="en-US" dirty="0"/>
          </a:p>
          <a:p>
            <a:endParaRPr lang="en-US" dirty="0"/>
          </a:p>
        </p:txBody>
      </p:sp>
      <p:sp>
        <p:nvSpPr>
          <p:cNvPr id="7" name="Rectangle 6"/>
          <p:cNvSpPr/>
          <p:nvPr/>
        </p:nvSpPr>
        <p:spPr>
          <a:xfrm>
            <a:off x="8153400" y="1447800"/>
            <a:ext cx="1219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83949" y="1377434"/>
            <a:ext cx="1066800" cy="369332"/>
          </a:xfrm>
          <a:prstGeom prst="rect">
            <a:avLst/>
          </a:prstGeom>
          <a:noFill/>
        </p:spPr>
        <p:txBody>
          <a:bodyPr wrap="square" rtlCol="0">
            <a:spAutoFit/>
          </a:bodyPr>
          <a:lstStyle/>
          <a:p>
            <a:r>
              <a:rPr lang="en-US" b="1" dirty="0">
                <a:solidFill>
                  <a:srgbClr val="FF0000"/>
                </a:solidFill>
              </a:rPr>
              <a:t>DOT#</a:t>
            </a:r>
          </a:p>
        </p:txBody>
      </p:sp>
    </p:spTree>
    <p:extLst>
      <p:ext uri="{BB962C8B-B14F-4D97-AF65-F5344CB8AC3E}">
        <p14:creationId xmlns:p14="http://schemas.microsoft.com/office/powerpoint/2010/main" val="1622847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 Fuel Pricing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1452" y="1497724"/>
            <a:ext cx="11749095" cy="5360276"/>
          </a:xfrm>
          <a:prstGeom prst="rect">
            <a:avLst/>
          </a:prstGeom>
        </p:spPr>
      </p:pic>
    </p:spTree>
    <p:extLst>
      <p:ext uri="{BB962C8B-B14F-4D97-AF65-F5344CB8AC3E}">
        <p14:creationId xmlns:p14="http://schemas.microsoft.com/office/powerpoint/2010/main" val="3274306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1260"/>
          <a:stretch>
            <a:fillRect/>
          </a:stretch>
        </p:blipFill>
        <p:spPr bwMode="auto">
          <a:xfrm>
            <a:off x="1752601" y="0"/>
            <a:ext cx="8686801" cy="2362200"/>
          </a:xfrm>
          <a:prstGeom prst="rect">
            <a:avLst/>
          </a:prstGeom>
          <a:noFill/>
          <a:ln w="9525">
            <a:noFill/>
            <a:miter lim="800000"/>
            <a:headEnd/>
            <a:tailEnd/>
          </a:ln>
        </p:spPr>
      </p:pic>
      <p:sp>
        <p:nvSpPr>
          <p:cNvPr id="5" name="TextBox 4"/>
          <p:cNvSpPr txBox="1"/>
          <p:nvPr/>
        </p:nvSpPr>
        <p:spPr>
          <a:xfrm>
            <a:off x="1828800" y="2514601"/>
            <a:ext cx="86868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order of the node number is important as it indicates the direction that the bus is travelling.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Example here -  for the first line (5749   5747  **RRXING** 57268K), indicates the bus is travelling from node 5749 to node 5747, then it is to cross the railroad where the message **RRXING** 57268K will appear in driver directions.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4036270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28601"/>
            <a:ext cx="8534400" cy="646331"/>
          </a:xfrm>
          <a:prstGeom prst="rect">
            <a:avLst/>
          </a:prstGeom>
          <a:noFill/>
        </p:spPr>
        <p:txBody>
          <a:bodyPr wrap="square" rtlCol="0">
            <a:spAutoFit/>
          </a:bodyPr>
          <a:lstStyle/>
          <a:p>
            <a:pPr algn="ctr"/>
            <a:r>
              <a:rPr lang="en-US" sz="3600" dirty="0"/>
              <a:t>Examine Current RRCRS File</a:t>
            </a:r>
          </a:p>
        </p:txBody>
      </p:sp>
      <p:sp>
        <p:nvSpPr>
          <p:cNvPr id="5" name="TextBox 4"/>
          <p:cNvSpPr txBox="1"/>
          <p:nvPr/>
        </p:nvSpPr>
        <p:spPr>
          <a:xfrm>
            <a:off x="3276600" y="838200"/>
            <a:ext cx="6248400" cy="461665"/>
          </a:xfrm>
          <a:prstGeom prst="rect">
            <a:avLst/>
          </a:prstGeom>
          <a:noFill/>
        </p:spPr>
        <p:txBody>
          <a:bodyPr wrap="square" rtlCol="0">
            <a:spAutoFit/>
          </a:bodyPr>
          <a:lstStyle/>
          <a:p>
            <a:r>
              <a:rPr lang="en-US" sz="2400" dirty="0"/>
              <a:t>	Using Launch Pad, Open BuildTxt.exe </a:t>
            </a:r>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1371601"/>
            <a:ext cx="5943600" cy="5120641"/>
          </a:xfrm>
          <a:prstGeom prst="rect">
            <a:avLst/>
          </a:prstGeom>
          <a:noFill/>
          <a:ln w="9525">
            <a:noFill/>
            <a:miter lim="800000"/>
            <a:headEnd/>
            <a:tailEnd/>
          </a:ln>
        </p:spPr>
      </p:pic>
      <p:sp>
        <p:nvSpPr>
          <p:cNvPr id="7" name="TextBox 6"/>
          <p:cNvSpPr txBox="1"/>
          <p:nvPr/>
        </p:nvSpPr>
        <p:spPr>
          <a:xfrm>
            <a:off x="1566153" y="1381328"/>
            <a:ext cx="22098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Take look at the current file for </a:t>
            </a:r>
            <a:r>
              <a:rPr lang="en-US" sz="2800" dirty="0" err="1"/>
              <a:t>RRcrs</a:t>
            </a:r>
            <a:r>
              <a:rPr lang="en-US" sz="2800" dirty="0"/>
              <a:t>; choose EDIT </a:t>
            </a:r>
            <a:r>
              <a:rPr lang="en-US" sz="2800" dirty="0" err="1"/>
              <a:t>RRcrs</a:t>
            </a:r>
            <a:endParaRPr lang="en-US" sz="2800" dirty="0"/>
          </a:p>
          <a:p>
            <a:pPr algn="ctr"/>
            <a:endParaRPr lang="en-US" sz="2800" dirty="0"/>
          </a:p>
        </p:txBody>
      </p:sp>
      <p:cxnSp>
        <p:nvCxnSpPr>
          <p:cNvPr id="14" name="Straight Arrow Connector 13"/>
          <p:cNvCxnSpPr/>
          <p:nvPr/>
        </p:nvCxnSpPr>
        <p:spPr>
          <a:xfrm>
            <a:off x="3124200" y="4343400"/>
            <a:ext cx="1143000" cy="179655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276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4601" y="228600"/>
            <a:ext cx="7238999" cy="523220"/>
          </a:xfrm>
          <a:prstGeom prst="rect">
            <a:avLst/>
          </a:prstGeom>
          <a:noFill/>
        </p:spPr>
        <p:txBody>
          <a:bodyPr wrap="square" rtlCol="0">
            <a:spAutoFit/>
          </a:bodyPr>
          <a:lstStyle/>
          <a:p>
            <a:r>
              <a:rPr lang="en-US" sz="2800" dirty="0"/>
              <a:t>What RRCRS file should look like in </a:t>
            </a:r>
            <a:r>
              <a:rPr lang="en-US" sz="2800" dirty="0" err="1"/>
              <a:t>BuildTXT</a:t>
            </a:r>
            <a:endParaRPr lang="en-US" sz="28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4201" y="914400"/>
            <a:ext cx="5572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465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76400" y="228600"/>
            <a:ext cx="4648201" cy="4724400"/>
          </a:xfrm>
          <a:prstGeom prst="rect">
            <a:avLst/>
          </a:prstGeom>
          <a:noFill/>
          <a:ln w="9525">
            <a:noFill/>
            <a:miter lim="800000"/>
            <a:headEnd/>
            <a:tailEnd/>
          </a:ln>
        </p:spPr>
      </p:pic>
      <p:sp>
        <p:nvSpPr>
          <p:cNvPr id="6" name="TextBox 5"/>
          <p:cNvSpPr txBox="1"/>
          <p:nvPr/>
        </p:nvSpPr>
        <p:spPr>
          <a:xfrm>
            <a:off x="6553200" y="1066801"/>
            <a:ext cx="3657600" cy="4524315"/>
          </a:xfrm>
          <a:prstGeom prst="rect">
            <a:avLst/>
          </a:prstGeom>
          <a:noFill/>
        </p:spPr>
        <p:txBody>
          <a:bodyPr wrap="square" rtlCol="0">
            <a:spAutoFit/>
          </a:bodyPr>
          <a:lstStyle/>
          <a:p>
            <a:r>
              <a:rPr lang="en-US" dirty="0"/>
              <a:t>Browse through this table and double check that the changes you made are reflected</a:t>
            </a:r>
          </a:p>
          <a:p>
            <a:endParaRPr lang="en-US" dirty="0"/>
          </a:p>
          <a:p>
            <a:endParaRPr lang="en-US" dirty="0"/>
          </a:p>
          <a:p>
            <a:endParaRPr lang="en-US" dirty="0"/>
          </a:p>
          <a:p>
            <a:r>
              <a:rPr lang="en-US" dirty="0"/>
              <a:t>Select Exit Form when finished</a:t>
            </a:r>
          </a:p>
          <a:p>
            <a:endParaRPr lang="en-US" dirty="0"/>
          </a:p>
          <a:p>
            <a:endParaRPr lang="en-US" dirty="0"/>
          </a:p>
          <a:p>
            <a:r>
              <a:rPr lang="en-US" dirty="0"/>
              <a:t>Run the following EMU Batches</a:t>
            </a:r>
          </a:p>
          <a:p>
            <a:endParaRPr lang="en-US" dirty="0"/>
          </a:p>
          <a:p>
            <a:r>
              <a:rPr lang="en-US" dirty="0"/>
              <a:t>Rebuild Keys</a:t>
            </a:r>
          </a:p>
          <a:p>
            <a:r>
              <a:rPr lang="en-US" dirty="0" err="1"/>
              <a:t>Geocode</a:t>
            </a:r>
            <a:r>
              <a:rPr lang="en-US" dirty="0"/>
              <a:t> Map Maintenance</a:t>
            </a:r>
          </a:p>
          <a:p>
            <a:r>
              <a:rPr lang="en-US" dirty="0"/>
              <a:t>Stop Scan (if needed)</a:t>
            </a:r>
          </a:p>
          <a:p>
            <a:r>
              <a:rPr lang="en-US" dirty="0"/>
              <a:t>Batch RTE Directions</a:t>
            </a:r>
          </a:p>
          <a:p>
            <a:r>
              <a:rPr lang="en-US" dirty="0" err="1"/>
              <a:t>Dumpall</a:t>
            </a:r>
            <a:endParaRPr lang="en-US" dirty="0"/>
          </a:p>
        </p:txBody>
      </p:sp>
      <p:cxnSp>
        <p:nvCxnSpPr>
          <p:cNvPr id="8" name="Straight Arrow Connector 7"/>
          <p:cNvCxnSpPr/>
          <p:nvPr/>
        </p:nvCxnSpPr>
        <p:spPr>
          <a:xfrm rot="10800000">
            <a:off x="5867400" y="2057400"/>
            <a:ext cx="1143000" cy="609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114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err="1" smtClean="0"/>
              <a:t>Buildtext</a:t>
            </a:r>
            <a:endParaRPr lang="en-US" altLang="en-US" dirty="0" smtClean="0"/>
          </a:p>
        </p:txBody>
      </p:sp>
      <p:sp>
        <p:nvSpPr>
          <p:cNvPr id="19459" name="Rectangle 3"/>
          <p:cNvSpPr>
            <a:spLocks noGrp="1" noChangeArrowheads="1"/>
          </p:cNvSpPr>
          <p:nvPr>
            <p:ph idx="1"/>
          </p:nvPr>
        </p:nvSpPr>
        <p:spPr>
          <a:xfrm>
            <a:off x="7391400" y="1447801"/>
            <a:ext cx="2971800" cy="4525963"/>
          </a:xfrm>
        </p:spPr>
        <p:txBody>
          <a:bodyPr>
            <a:normAutofit fontScale="92500"/>
          </a:bodyPr>
          <a:lstStyle/>
          <a:p>
            <a:pPr marL="0" indent="0">
              <a:buNone/>
            </a:pPr>
            <a:r>
              <a:rPr lang="en-US" altLang="en-US" dirty="0" smtClean="0"/>
              <a:t>All editing is done in the top fields</a:t>
            </a:r>
          </a:p>
          <a:p>
            <a:pPr marL="0" indent="0" eaLnBrk="1" hangingPunct="1">
              <a:buNone/>
            </a:pPr>
            <a:r>
              <a:rPr lang="en-US" altLang="en-US" dirty="0" smtClean="0"/>
              <a:t>This program only builds the file</a:t>
            </a:r>
          </a:p>
          <a:p>
            <a:pPr marL="0" indent="0" eaLnBrk="1" hangingPunct="1">
              <a:buNone/>
            </a:pPr>
            <a:r>
              <a:rPr lang="en-US" altLang="en-US" dirty="0" smtClean="0"/>
              <a:t>It must be exported before the system can use it</a:t>
            </a:r>
          </a:p>
          <a:p>
            <a:pPr marL="0" indent="0" eaLnBrk="1" hangingPunct="1">
              <a:buNone/>
            </a:pPr>
            <a:r>
              <a:rPr lang="en-US" altLang="en-US" dirty="0" smtClean="0"/>
              <a:t>The tabs show the table and the import/export functions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1" y="1447800"/>
            <a:ext cx="55721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4038601" y="1981200"/>
            <a:ext cx="3286125"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172202" y="3352800"/>
            <a:ext cx="121919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9463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106" y="0"/>
            <a:ext cx="8229600" cy="1143000"/>
          </a:xfrm>
        </p:spPr>
        <p:txBody>
          <a:bodyPr/>
          <a:lstStyle/>
          <a:p>
            <a:r>
              <a:rPr lang="en-US" dirty="0" smtClean="0"/>
              <a:t>Next Steps</a:t>
            </a:r>
            <a:endParaRPr lang="en-US" dirty="0"/>
          </a:p>
        </p:txBody>
      </p:sp>
      <p:sp>
        <p:nvSpPr>
          <p:cNvPr id="3" name="Content Placeholder 2"/>
          <p:cNvSpPr>
            <a:spLocks noGrp="1"/>
          </p:cNvSpPr>
          <p:nvPr>
            <p:ph idx="1"/>
          </p:nvPr>
        </p:nvSpPr>
        <p:spPr>
          <a:xfrm>
            <a:off x="2181546" y="926391"/>
            <a:ext cx="8229600" cy="4525963"/>
          </a:xfrm>
        </p:spPr>
        <p:txBody>
          <a:bodyPr/>
          <a:lstStyle/>
          <a:p>
            <a:r>
              <a:rPr lang="en-US" dirty="0" smtClean="0"/>
              <a:t>There will be an upcoming Webinar to fully discuss these steps</a:t>
            </a:r>
          </a:p>
          <a:p>
            <a:r>
              <a:rPr lang="en-US" dirty="0" smtClean="0"/>
              <a:t>Download your maps from FTP – they will be located in a folder named “2016 Railroad Maps”</a:t>
            </a:r>
          </a:p>
          <a:p>
            <a:r>
              <a:rPr lang="en-US" dirty="0" smtClean="0"/>
              <a:t>TIMS project leaders are prepared to assist you in reviewing this project</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4834181"/>
            <a:ext cx="1943100" cy="1671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jpressle.UNCCHARLOTTE-NT\AppData\Local\Microsoft\Windows\Temporary Internet Files\Content.IE5\HLGM7Q68\istockphoto_476236-railroad-crossing-icon[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58201" y="4724401"/>
            <a:ext cx="1718393" cy="167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76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TIMS</a:t>
            </a:r>
            <a:endParaRPr lang="en-US" dirty="0"/>
          </a:p>
        </p:txBody>
      </p:sp>
      <p:sp>
        <p:nvSpPr>
          <p:cNvPr id="3" name="Content Placeholder 2"/>
          <p:cNvSpPr>
            <a:spLocks noGrp="1"/>
          </p:cNvSpPr>
          <p:nvPr>
            <p:ph idx="1"/>
          </p:nvPr>
        </p:nvSpPr>
        <p:spPr/>
        <p:txBody>
          <a:bodyPr/>
          <a:lstStyle/>
          <a:p>
            <a:r>
              <a:rPr lang="en-US" dirty="0" smtClean="0"/>
              <a:t>Conversions to </a:t>
            </a:r>
            <a:r>
              <a:rPr lang="en-US" dirty="0" err="1" smtClean="0"/>
              <a:t>eSQL</a:t>
            </a:r>
            <a:r>
              <a:rPr lang="en-US" dirty="0" smtClean="0"/>
              <a:t> – about 1/3 of counties converted</a:t>
            </a:r>
          </a:p>
          <a:p>
            <a:r>
              <a:rPr lang="en-US" dirty="0" smtClean="0"/>
              <a:t>DEMO</a:t>
            </a:r>
            <a:endParaRPr lang="en-US" dirty="0"/>
          </a:p>
        </p:txBody>
      </p:sp>
    </p:spTree>
    <p:extLst>
      <p:ext uri="{BB962C8B-B14F-4D97-AF65-F5344CB8AC3E}">
        <p14:creationId xmlns:p14="http://schemas.microsoft.com/office/powerpoint/2010/main" val="1789132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Monthly Director’s Report – Kevin Harrison</a:t>
            </a:r>
            <a:endParaRPr lang="en-US" dirty="0"/>
          </a:p>
        </p:txBody>
      </p:sp>
      <p:sp>
        <p:nvSpPr>
          <p:cNvPr id="5" name="Content Placeholder 4"/>
          <p:cNvSpPr>
            <a:spLocks noGrp="1"/>
          </p:cNvSpPr>
          <p:nvPr>
            <p:ph idx="1"/>
          </p:nvPr>
        </p:nvSpPr>
        <p:spPr/>
        <p:txBody>
          <a:bodyPr/>
          <a:lstStyle/>
          <a:p>
            <a:r>
              <a:rPr lang="en-US" dirty="0" smtClean="0"/>
              <a:t>BSIP Data</a:t>
            </a:r>
          </a:p>
          <a:p>
            <a:r>
              <a:rPr lang="en-US" dirty="0" smtClean="0"/>
              <a:t>Showing your data to you</a:t>
            </a:r>
          </a:p>
          <a:p>
            <a:r>
              <a:rPr lang="en-US" dirty="0" smtClean="0"/>
              <a:t>Summary and Outlier Information</a:t>
            </a:r>
          </a:p>
          <a:p>
            <a:r>
              <a:rPr lang="en-US" dirty="0" smtClean="0"/>
              <a:t>Produced and Distributed Monthly</a:t>
            </a:r>
          </a:p>
          <a:p>
            <a:r>
              <a:rPr lang="en-US" dirty="0" smtClean="0"/>
              <a:t>Sample Report will come the end of June covering the month of May</a:t>
            </a:r>
          </a:p>
        </p:txBody>
      </p:sp>
    </p:spTree>
    <p:extLst>
      <p:ext uri="{BB962C8B-B14F-4D97-AF65-F5344CB8AC3E}">
        <p14:creationId xmlns:p14="http://schemas.microsoft.com/office/powerpoint/2010/main" val="3362798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48097" y="662152"/>
            <a:ext cx="5743903" cy="5256783"/>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251" y="286604"/>
            <a:ext cx="5903388" cy="5377217"/>
          </a:xfrm>
          <a:prstGeom prst="rect">
            <a:avLst/>
          </a:prstGeom>
        </p:spPr>
      </p:pic>
    </p:spTree>
    <p:extLst>
      <p:ext uri="{BB962C8B-B14F-4D97-AF65-F5344CB8AC3E}">
        <p14:creationId xmlns:p14="http://schemas.microsoft.com/office/powerpoint/2010/main" val="2660640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Areas Covered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30-day Inspections</a:t>
            </a:r>
          </a:p>
          <a:p>
            <a:r>
              <a:rPr lang="en-US" dirty="0" smtClean="0"/>
              <a:t>Mileage based PMs</a:t>
            </a:r>
          </a:p>
          <a:p>
            <a:r>
              <a:rPr lang="en-US" dirty="0" smtClean="0"/>
              <a:t>Technician Labor Hours</a:t>
            </a:r>
          </a:p>
          <a:p>
            <a:r>
              <a:rPr lang="en-US" dirty="0" smtClean="0"/>
              <a:t>Parts Purchasing  Volume</a:t>
            </a:r>
            <a:endParaRPr lang="en-US" dirty="0"/>
          </a:p>
          <a:p>
            <a:r>
              <a:rPr lang="en-US" dirty="0" smtClean="0"/>
              <a:t>Cost Summaries by Category of Operation (Local 7000s, Local Other, and Yellow Fleet)</a:t>
            </a:r>
          </a:p>
          <a:p>
            <a:r>
              <a:rPr lang="en-US" dirty="0" smtClean="0"/>
              <a:t>Outliers in MPG and Oil Consumed</a:t>
            </a:r>
          </a:p>
          <a:p>
            <a:r>
              <a:rPr lang="en-US" dirty="0" smtClean="0"/>
              <a:t>VMRS Codes</a:t>
            </a:r>
          </a:p>
          <a:p>
            <a:pPr lvl="1"/>
            <a:r>
              <a:rPr lang="en-US" dirty="0" smtClean="0"/>
              <a:t>Top codes used by labor hours</a:t>
            </a:r>
          </a:p>
          <a:p>
            <a:pPr lvl="1"/>
            <a:r>
              <a:rPr lang="en-US" dirty="0" smtClean="0"/>
              <a:t>Assessment of how much the codes are used</a:t>
            </a:r>
          </a:p>
        </p:txBody>
      </p:sp>
    </p:spTree>
    <p:extLst>
      <p:ext uri="{BB962C8B-B14F-4D97-AF65-F5344CB8AC3E}">
        <p14:creationId xmlns:p14="http://schemas.microsoft.com/office/powerpoint/2010/main" val="1354632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Fuel Cost</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9393" y="0"/>
            <a:ext cx="9748607" cy="6716795"/>
          </a:xfrm>
          <a:prstGeom prst="rect">
            <a:avLst/>
          </a:prstGeom>
        </p:spPr>
      </p:pic>
    </p:spTree>
    <p:extLst>
      <p:ext uri="{BB962C8B-B14F-4D97-AF65-F5344CB8AC3E}">
        <p14:creationId xmlns:p14="http://schemas.microsoft.com/office/powerpoint/2010/main" val="537534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lstStyle/>
          <a:p>
            <a:r>
              <a:rPr lang="en-US" dirty="0" smtClean="0"/>
              <a:t>Any data put in can be retrieved</a:t>
            </a:r>
          </a:p>
          <a:p>
            <a:r>
              <a:rPr lang="en-US" dirty="0" smtClean="0"/>
              <a:t>Look it over give us ideas</a:t>
            </a:r>
          </a:p>
          <a:p>
            <a:pPr lvl="1"/>
            <a:r>
              <a:rPr lang="en-US" dirty="0" smtClean="0"/>
              <a:t>It can’t necessarily have everything but we’ll look into all suggestions</a:t>
            </a:r>
          </a:p>
          <a:p>
            <a:r>
              <a:rPr lang="en-US" dirty="0" smtClean="0"/>
              <a:t>We’ll be refining the report over the summer</a:t>
            </a:r>
          </a:p>
          <a:p>
            <a:r>
              <a:rPr lang="en-US" dirty="0" smtClean="0"/>
              <a:t>Monthly distribution beginning with the new school year</a:t>
            </a:r>
          </a:p>
          <a:p>
            <a:endParaRPr lang="en-US" dirty="0" smtClean="0"/>
          </a:p>
        </p:txBody>
      </p:sp>
    </p:spTree>
    <p:extLst>
      <p:ext uri="{BB962C8B-B14F-4D97-AF65-F5344CB8AC3E}">
        <p14:creationId xmlns:p14="http://schemas.microsoft.com/office/powerpoint/2010/main" val="2061851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It!</a:t>
            </a:r>
            <a:endParaRPr lang="en-US" dirty="0"/>
          </a:p>
        </p:txBody>
      </p:sp>
      <p:sp>
        <p:nvSpPr>
          <p:cNvPr id="3" name="Content Placeholder 2"/>
          <p:cNvSpPr>
            <a:spLocks noGrp="1"/>
          </p:cNvSpPr>
          <p:nvPr>
            <p:ph idx="1"/>
          </p:nvPr>
        </p:nvSpPr>
        <p:spPr/>
        <p:txBody>
          <a:bodyPr/>
          <a:lstStyle/>
          <a:p>
            <a:r>
              <a:rPr lang="en-US" dirty="0" smtClean="0"/>
              <a:t>Once you have it, ask questions of your staff and ours</a:t>
            </a:r>
          </a:p>
          <a:p>
            <a:r>
              <a:rPr lang="en-US" dirty="0" smtClean="0"/>
              <a:t>We can point you to more details on anything you’re concerned about</a:t>
            </a:r>
          </a:p>
          <a:p>
            <a:endParaRPr lang="en-US" dirty="0" smtClean="0"/>
          </a:p>
        </p:txBody>
      </p:sp>
    </p:spTree>
    <p:extLst>
      <p:ext uri="{BB962C8B-B14F-4D97-AF65-F5344CB8AC3E}">
        <p14:creationId xmlns:p14="http://schemas.microsoft.com/office/powerpoint/2010/main" val="3344755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C77A0C-43AD-4F47-83DE-325897D5FA25}" type="slidenum">
              <a:rPr lang="en-US" altLang="en-US">
                <a:solidFill>
                  <a:srgbClr val="898989"/>
                </a:solidFill>
                <a:latin typeface="Calibri" panose="020F0502020204030204" pitchFamily="34" charset="0"/>
              </a:rPr>
              <a:pPr eaLnBrk="1" hangingPunct="1"/>
              <a:t>32</a:t>
            </a:fld>
            <a:endParaRPr lang="en-US" altLang="en-US">
              <a:solidFill>
                <a:srgbClr val="898989"/>
              </a:solidFill>
              <a:latin typeface="Calibri" panose="020F0502020204030204" pitchFamily="34" charset="0"/>
            </a:endParaRPr>
          </a:p>
        </p:txBody>
      </p:sp>
      <p:sp>
        <p:nvSpPr>
          <p:cNvPr id="8195" name="Rectangle 2"/>
          <p:cNvSpPr>
            <a:spLocks noGrp="1" noChangeArrowheads="1"/>
          </p:cNvSpPr>
          <p:nvPr>
            <p:ph type="ctrTitle" idx="4294967295"/>
          </p:nvPr>
        </p:nvSpPr>
        <p:spPr>
          <a:xfrm>
            <a:off x="1906137" y="2099481"/>
            <a:ext cx="8686800" cy="2209800"/>
          </a:xfrm>
        </p:spPr>
        <p:txBody>
          <a:bodyPr>
            <a:normAutofit fontScale="90000"/>
          </a:bodyPr>
          <a:lstStyle/>
          <a:p>
            <a:pPr algn="l" eaLnBrk="1" hangingPunct="1"/>
            <a:r>
              <a:rPr lang="en-US" altLang="en-US" sz="5400" b="1" dirty="0"/>
              <a:t>North Carolina School Bus </a:t>
            </a:r>
            <a:r>
              <a:rPr lang="en-US" altLang="en-US" sz="5400" b="1" dirty="0" smtClean="0"/>
              <a:t>Inspector Certification Program</a:t>
            </a:r>
            <a:br>
              <a:rPr lang="en-US" altLang="en-US" sz="5400" b="1" dirty="0" smtClean="0"/>
            </a:br>
            <a:r>
              <a:rPr lang="en-US" altLang="en-US" sz="5400" b="1" dirty="0"/>
              <a:t/>
            </a:r>
            <a:br>
              <a:rPr lang="en-US" altLang="en-US" sz="5400" b="1" dirty="0"/>
            </a:br>
            <a:r>
              <a:rPr lang="en-US" altLang="en-US" sz="5400" b="1" dirty="0" smtClean="0"/>
              <a:t/>
            </a:r>
            <a:br>
              <a:rPr lang="en-US" altLang="en-US" sz="5400" b="1" dirty="0" smtClean="0"/>
            </a:br>
            <a:r>
              <a:rPr lang="en-US" altLang="en-US" sz="5400" b="1" dirty="0" smtClean="0"/>
              <a:t>DPI Update</a:t>
            </a:r>
            <a:endParaRPr lang="en-US" altLang="en-US" sz="5400" b="1" dirty="0"/>
          </a:p>
        </p:txBody>
      </p:sp>
    </p:spTree>
    <p:extLst>
      <p:ext uri="{BB962C8B-B14F-4D97-AF65-F5344CB8AC3E}">
        <p14:creationId xmlns:p14="http://schemas.microsoft.com/office/powerpoint/2010/main" val="3214708050"/>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8"/>
            <a:ext cx="8229600" cy="715962"/>
          </a:xfrm>
        </p:spPr>
        <p:txBody>
          <a:bodyPr/>
          <a:lstStyle/>
          <a:p>
            <a:pPr eaLnBrk="1" hangingPunct="1"/>
            <a:r>
              <a:rPr lang="en-US" altLang="en-US" sz="3800" b="1" dirty="0"/>
              <a:t>History</a:t>
            </a:r>
          </a:p>
        </p:txBody>
      </p:sp>
      <p:sp>
        <p:nvSpPr>
          <p:cNvPr id="12291" name="Rectangle 3"/>
          <p:cNvSpPr>
            <a:spLocks noGrp="1" noChangeArrowheads="1"/>
          </p:cNvSpPr>
          <p:nvPr>
            <p:ph idx="1"/>
          </p:nvPr>
        </p:nvSpPr>
        <p:spPr>
          <a:xfrm>
            <a:off x="1905000" y="838200"/>
            <a:ext cx="8610600" cy="5791200"/>
          </a:xfrm>
        </p:spPr>
        <p:txBody>
          <a:bodyPr>
            <a:normAutofit lnSpcReduction="10000"/>
          </a:bodyPr>
          <a:lstStyle/>
          <a:p>
            <a:pPr eaLnBrk="1" hangingPunct="1">
              <a:lnSpc>
                <a:spcPct val="80000"/>
              </a:lnSpc>
            </a:pPr>
            <a:endParaRPr lang="en-US" altLang="en-US" sz="1800" dirty="0"/>
          </a:p>
          <a:p>
            <a:pPr eaLnBrk="1" hangingPunct="1">
              <a:lnSpc>
                <a:spcPct val="80000"/>
              </a:lnSpc>
            </a:pPr>
            <a:r>
              <a:rPr lang="en-US" altLang="en-US" sz="1800" dirty="0"/>
              <a:t>House Bill 2265 states:  </a:t>
            </a:r>
          </a:p>
          <a:p>
            <a:pPr eaLnBrk="1" hangingPunct="1">
              <a:lnSpc>
                <a:spcPct val="80000"/>
              </a:lnSpc>
              <a:buFont typeface="Wingdings" panose="05000000000000000000" pitchFamily="2" charset="2"/>
              <a:buNone/>
            </a:pPr>
            <a:r>
              <a:rPr lang="en-US" altLang="en-US" sz="1800" dirty="0"/>
              <a:t>	“AN ACT to exempt buses from safety inspections required under motor vehicle laws if they are titled to a local board of education and subject to school bus inspection requirements, as recommended by the joint legislative transportation oversight committee.</a:t>
            </a:r>
          </a:p>
          <a:p>
            <a:pPr eaLnBrk="1" hangingPunct="1">
              <a:lnSpc>
                <a:spcPct val="80000"/>
              </a:lnSpc>
            </a:pPr>
            <a:r>
              <a:rPr lang="en-US" altLang="en-US" sz="1800" dirty="0"/>
              <a:t>Section 1.  G.S. 20-183.2 reads:</a:t>
            </a:r>
          </a:p>
          <a:p>
            <a:pPr eaLnBrk="1" hangingPunct="1">
              <a:lnSpc>
                <a:spcPct val="80000"/>
              </a:lnSpc>
              <a:buFont typeface="Wingdings" panose="05000000000000000000" pitchFamily="2" charset="2"/>
              <a:buNone/>
            </a:pPr>
            <a:r>
              <a:rPr lang="en-US" altLang="en-US" sz="1800" dirty="0"/>
              <a:t>	“(a1)  Safety Inspection Exception – Historic vehicles, as defined in G.S. 20-79.4 (b)(55), shall not be subject to a safety inspection pursuant to this Article:</a:t>
            </a:r>
          </a:p>
          <a:p>
            <a:pPr eaLnBrk="1" hangingPunct="1">
              <a:lnSpc>
                <a:spcPct val="80000"/>
              </a:lnSpc>
              <a:buFont typeface="Wingdings" panose="05000000000000000000" pitchFamily="2" charset="2"/>
              <a:buNone/>
            </a:pPr>
            <a:r>
              <a:rPr lang="en-US" altLang="en-US" sz="1800" dirty="0"/>
              <a:t>	(1) Historic vehicles, as defined in G.S. 20-79.4 (b)(55).</a:t>
            </a:r>
          </a:p>
          <a:p>
            <a:pPr eaLnBrk="1" hangingPunct="1">
              <a:lnSpc>
                <a:spcPct val="80000"/>
              </a:lnSpc>
              <a:buFont typeface="Wingdings" panose="05000000000000000000" pitchFamily="2" charset="2"/>
              <a:buNone/>
            </a:pPr>
            <a:r>
              <a:rPr lang="en-US" altLang="en-US" sz="1800" dirty="0"/>
              <a:t>	(2) Buses titled to a local board of education and subject to the school bus inspection requirements specified by the State Board of Education and G.S. 115C-248(a)</a:t>
            </a:r>
          </a:p>
          <a:p>
            <a:pPr eaLnBrk="1" hangingPunct="1">
              <a:lnSpc>
                <a:spcPct val="80000"/>
              </a:lnSpc>
            </a:pPr>
            <a:r>
              <a:rPr lang="en-US" altLang="en-US" sz="1800" dirty="0"/>
              <a:t>This Bill was approved on August 4, 2008.</a:t>
            </a:r>
          </a:p>
          <a:p>
            <a:pPr eaLnBrk="1" hangingPunct="1">
              <a:lnSpc>
                <a:spcPct val="80000"/>
              </a:lnSpc>
              <a:buFont typeface="Wingdings" panose="05000000000000000000" pitchFamily="2" charset="2"/>
              <a:buNone/>
            </a:pPr>
            <a:endParaRPr lang="en-US" altLang="en-US" sz="1800" dirty="0"/>
          </a:p>
          <a:p>
            <a:pPr eaLnBrk="1" hangingPunct="1">
              <a:lnSpc>
                <a:spcPct val="80000"/>
              </a:lnSpc>
            </a:pPr>
            <a:r>
              <a:rPr lang="en-US" altLang="en-US" sz="1800" dirty="0"/>
              <a:t> State Board of Education approves School Bus Inspector Program</a:t>
            </a:r>
          </a:p>
          <a:p>
            <a:pPr eaLnBrk="1" hangingPunct="1">
              <a:lnSpc>
                <a:spcPct val="80000"/>
              </a:lnSpc>
              <a:buFont typeface="Wingdings" panose="05000000000000000000" pitchFamily="2" charset="2"/>
              <a:buNone/>
            </a:pPr>
            <a:r>
              <a:rPr lang="en-US" altLang="en-US" sz="2000" b="1" dirty="0"/>
              <a:t>      </a:t>
            </a:r>
            <a:r>
              <a:rPr lang="en-US" altLang="en-US" sz="1800" dirty="0"/>
              <a:t>Policy # TCS-H-011  on April 1, 2010.       Effective August 1, 2011</a:t>
            </a:r>
          </a:p>
          <a:p>
            <a:pPr eaLnBrk="1" hangingPunct="1"/>
            <a:r>
              <a:rPr lang="en-US" altLang="en-US" sz="1800" dirty="0"/>
              <a:t>LEAs shall require each 30-day inspection required under G.S. 115C-248 to be conducted by an individual who has completed the training and certification requirements administered by the Department of Public Instruction.</a:t>
            </a:r>
          </a:p>
          <a:p>
            <a:pPr eaLnBrk="1" hangingPunct="1">
              <a:lnSpc>
                <a:spcPct val="80000"/>
              </a:lnSpc>
              <a:buFont typeface="Wingdings" panose="05000000000000000000" pitchFamily="2" charset="2"/>
              <a:buNone/>
            </a:pPr>
            <a:r>
              <a:rPr lang="en-US" altLang="en-US" sz="1800" dirty="0"/>
              <a:t> </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E741A6-F2A7-4EF7-BE94-678DD3244368}" type="slidenum">
              <a:rPr lang="en-US" altLang="en-US">
                <a:solidFill>
                  <a:srgbClr val="898989"/>
                </a:solidFill>
                <a:latin typeface="Calibri" panose="020F0502020204030204" pitchFamily="34" charset="0"/>
              </a:rPr>
              <a:pPr eaLnBrk="1" hangingPunct="1"/>
              <a:t>33</a:t>
            </a:fld>
            <a:endParaRPr lang="en-US" altLang="en-US">
              <a:solidFill>
                <a:srgbClr val="898989"/>
              </a:solidFill>
              <a:latin typeface="Calibri" panose="020F0502020204030204" pitchFamily="34" charset="0"/>
            </a:endParaRPr>
          </a:p>
        </p:txBody>
      </p:sp>
    </p:spTree>
    <p:extLst>
      <p:ext uri="{BB962C8B-B14F-4D97-AF65-F5344CB8AC3E}">
        <p14:creationId xmlns:p14="http://schemas.microsoft.com/office/powerpoint/2010/main" val="913937357"/>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5271AB-ED74-4073-94BD-30F53C9D18BC}" type="slidenum">
              <a:rPr lang="en-US" altLang="en-US" smtClean="0"/>
              <a:pPr/>
              <a:t>34</a:t>
            </a:fld>
            <a:endParaRPr lang="en-US" altLang="en-US"/>
          </a:p>
        </p:txBody>
      </p:sp>
      <p:sp>
        <p:nvSpPr>
          <p:cNvPr id="5" name="TextBox 4"/>
          <p:cNvSpPr txBox="1"/>
          <p:nvPr/>
        </p:nvSpPr>
        <p:spPr>
          <a:xfrm>
            <a:off x="0" y="1040949"/>
            <a:ext cx="12276118" cy="4801314"/>
          </a:xfrm>
          <a:prstGeom prst="rect">
            <a:avLst/>
          </a:prstGeom>
          <a:noFill/>
        </p:spPr>
        <p:txBody>
          <a:bodyPr wrap="none" rtlCol="0">
            <a:spAutoFit/>
          </a:bodyPr>
          <a:lstStyle/>
          <a:p>
            <a:r>
              <a:rPr lang="en-US" sz="3200" dirty="0">
                <a:latin typeface="Aharoni" panose="02010803020104030203" pitchFamily="2" charset="-79"/>
                <a:cs typeface="Aharoni" panose="02010803020104030203" pitchFamily="2" charset="-79"/>
              </a:rPr>
              <a:t>The objective of this program is to; </a:t>
            </a:r>
          </a:p>
          <a:p>
            <a:r>
              <a:rPr lang="en-US" sz="3200" dirty="0">
                <a:latin typeface="Aharoni" panose="02010803020104030203" pitchFamily="2" charset="-79"/>
                <a:cs typeface="Aharoni" panose="02010803020104030203" pitchFamily="2" charset="-79"/>
              </a:rPr>
              <a:t> </a:t>
            </a:r>
          </a:p>
          <a:p>
            <a:pPr lvl="0"/>
            <a:r>
              <a:rPr lang="en-US" sz="3200" dirty="0" smtClean="0">
                <a:latin typeface="Aharoni" panose="02010803020104030203" pitchFamily="2" charset="-79"/>
                <a:cs typeface="Aharoni" panose="02010803020104030203" pitchFamily="2" charset="-79"/>
              </a:rPr>
              <a:t>-Support </a:t>
            </a:r>
            <a:r>
              <a:rPr lang="en-US" sz="3200" dirty="0">
                <a:latin typeface="Aharoni" panose="02010803020104030203" pitchFamily="2" charset="-79"/>
                <a:cs typeface="Aharoni" panose="02010803020104030203" pitchFamily="2" charset="-79"/>
              </a:rPr>
              <a:t>of the educational process of School Bus </a:t>
            </a:r>
            <a:r>
              <a:rPr lang="en-US" sz="3200" dirty="0" smtClean="0">
                <a:latin typeface="Aharoni" panose="02010803020104030203" pitchFamily="2" charset="-79"/>
                <a:cs typeface="Aharoni" panose="02010803020104030203" pitchFamily="2" charset="-79"/>
              </a:rPr>
              <a:t>Inspectors.</a:t>
            </a:r>
            <a:endParaRPr lang="en-US" sz="3200" dirty="0">
              <a:latin typeface="Aharoni" panose="02010803020104030203" pitchFamily="2" charset="-79"/>
              <a:cs typeface="Aharoni" panose="02010803020104030203" pitchFamily="2" charset="-79"/>
            </a:endParaRPr>
          </a:p>
          <a:p>
            <a:pPr lvl="0"/>
            <a:r>
              <a:rPr lang="en-US" sz="3200" dirty="0" smtClean="0">
                <a:latin typeface="Aharoni" panose="02010803020104030203" pitchFamily="2" charset="-79"/>
                <a:cs typeface="Aharoni" panose="02010803020104030203" pitchFamily="2" charset="-79"/>
              </a:rPr>
              <a:t>-Strive </a:t>
            </a:r>
            <a:r>
              <a:rPr lang="en-US" sz="3200" dirty="0">
                <a:latin typeface="Aharoni" panose="02010803020104030203" pitchFamily="2" charset="-79"/>
                <a:cs typeface="Aharoni" panose="02010803020104030203" pitchFamily="2" charset="-79"/>
              </a:rPr>
              <a:t>for the maximum operational </a:t>
            </a:r>
            <a:r>
              <a:rPr lang="en-US" sz="3200" dirty="0" smtClean="0">
                <a:latin typeface="Aharoni" panose="02010803020104030203" pitchFamily="2" charset="-79"/>
                <a:cs typeface="Aharoni" panose="02010803020104030203" pitchFamily="2" charset="-79"/>
              </a:rPr>
              <a:t>efficiencies.</a:t>
            </a:r>
            <a:endParaRPr lang="en-US" sz="3200" dirty="0">
              <a:latin typeface="Aharoni" panose="02010803020104030203" pitchFamily="2" charset="-79"/>
              <a:cs typeface="Aharoni" panose="02010803020104030203" pitchFamily="2" charset="-79"/>
            </a:endParaRPr>
          </a:p>
          <a:p>
            <a:pPr lvl="0"/>
            <a:r>
              <a:rPr lang="en-US" sz="3200" dirty="0" smtClean="0">
                <a:latin typeface="Aharoni" panose="02010803020104030203" pitchFamily="2" charset="-79"/>
                <a:cs typeface="Aharoni" panose="02010803020104030203" pitchFamily="2" charset="-79"/>
              </a:rPr>
              <a:t>-Provide </a:t>
            </a:r>
            <a:r>
              <a:rPr lang="en-US" sz="3200" dirty="0">
                <a:latin typeface="Aharoni" panose="02010803020104030203" pitchFamily="2" charset="-79"/>
                <a:cs typeface="Aharoni" panose="02010803020104030203" pitchFamily="2" charset="-79"/>
              </a:rPr>
              <a:t>for maintenance integrity and </a:t>
            </a:r>
            <a:r>
              <a:rPr lang="en-US" sz="3200" dirty="0" smtClean="0">
                <a:latin typeface="Aharoni" panose="02010803020104030203" pitchFamily="2" charset="-79"/>
                <a:cs typeface="Aharoni" panose="02010803020104030203" pitchFamily="2" charset="-79"/>
              </a:rPr>
              <a:t>consistency.</a:t>
            </a:r>
            <a:endParaRPr lang="en-US" sz="3200" dirty="0">
              <a:latin typeface="Aharoni" panose="02010803020104030203" pitchFamily="2" charset="-79"/>
              <a:cs typeface="Aharoni" panose="02010803020104030203" pitchFamily="2" charset="-79"/>
            </a:endParaRPr>
          </a:p>
          <a:p>
            <a:pPr lvl="0"/>
            <a:r>
              <a:rPr lang="en-US" sz="3200" dirty="0" smtClean="0">
                <a:latin typeface="Aharoni" panose="02010803020104030203" pitchFamily="2" charset="-79"/>
                <a:cs typeface="Aharoni" panose="02010803020104030203" pitchFamily="2" charset="-79"/>
              </a:rPr>
              <a:t>-Provide </a:t>
            </a:r>
            <a:r>
              <a:rPr lang="en-US" sz="3200" dirty="0">
                <a:latin typeface="Aharoni" panose="02010803020104030203" pitchFamily="2" charset="-79"/>
                <a:cs typeface="Aharoni" panose="02010803020104030203" pitchFamily="2" charset="-79"/>
              </a:rPr>
              <a:t>safe &amp; reliable transportation services for </a:t>
            </a:r>
            <a:r>
              <a:rPr lang="en-US" sz="3200" dirty="0" smtClean="0">
                <a:latin typeface="Aharoni" panose="02010803020104030203" pitchFamily="2" charset="-79"/>
                <a:cs typeface="Aharoni" panose="02010803020104030203" pitchFamily="2" charset="-79"/>
              </a:rPr>
              <a:t>students.</a:t>
            </a:r>
            <a:endParaRPr lang="en-US" sz="3200" dirty="0">
              <a:latin typeface="Aharoni" panose="02010803020104030203" pitchFamily="2" charset="-79"/>
              <a:cs typeface="Aharoni" panose="02010803020104030203" pitchFamily="2" charset="-79"/>
            </a:endParaRPr>
          </a:p>
          <a:p>
            <a:pPr lvl="0"/>
            <a:r>
              <a:rPr lang="en-US" sz="3200" dirty="0" smtClean="0">
                <a:latin typeface="Aharoni" panose="02010803020104030203" pitchFamily="2" charset="-79"/>
                <a:cs typeface="Aharoni" panose="02010803020104030203" pitchFamily="2" charset="-79"/>
              </a:rPr>
              <a:t>-Create </a:t>
            </a:r>
            <a:r>
              <a:rPr lang="en-US" sz="3200" dirty="0">
                <a:latin typeface="Aharoni" panose="02010803020104030203" pitchFamily="2" charset="-79"/>
                <a:cs typeface="Aharoni" panose="02010803020104030203" pitchFamily="2" charset="-79"/>
              </a:rPr>
              <a:t>an environment in which our employees can reach </a:t>
            </a:r>
            <a:endParaRPr lang="en-US" sz="3200" dirty="0" smtClean="0">
              <a:latin typeface="Aharoni" panose="02010803020104030203" pitchFamily="2" charset="-79"/>
              <a:cs typeface="Aharoni" panose="02010803020104030203" pitchFamily="2" charset="-79"/>
            </a:endParaRPr>
          </a:p>
          <a:p>
            <a:pPr lvl="0"/>
            <a:r>
              <a:rPr lang="en-US" sz="3200" dirty="0" smtClean="0">
                <a:latin typeface="Aharoni" panose="02010803020104030203" pitchFamily="2" charset="-79"/>
                <a:cs typeface="Aharoni" panose="02010803020104030203" pitchFamily="2" charset="-79"/>
              </a:rPr>
              <a:t>  their </a:t>
            </a:r>
            <a:r>
              <a:rPr lang="en-US" sz="3200" dirty="0">
                <a:latin typeface="Aharoni" panose="02010803020104030203" pitchFamily="2" charset="-79"/>
                <a:cs typeface="Aharoni" panose="02010803020104030203" pitchFamily="2" charset="-79"/>
              </a:rPr>
              <a:t>fullest </a:t>
            </a:r>
            <a:r>
              <a:rPr lang="en-US" sz="3200" dirty="0" smtClean="0">
                <a:latin typeface="Aharoni" panose="02010803020104030203" pitchFamily="2" charset="-79"/>
                <a:cs typeface="Aharoni" panose="02010803020104030203" pitchFamily="2" charset="-79"/>
              </a:rPr>
              <a:t>potential.</a:t>
            </a:r>
            <a:endParaRPr lang="en-US" sz="3200" dirty="0">
              <a:latin typeface="Aharoni" panose="02010803020104030203" pitchFamily="2" charset="-79"/>
              <a:cs typeface="Aharoni" panose="02010803020104030203" pitchFamily="2" charset="-79"/>
            </a:endParaRPr>
          </a:p>
          <a:p>
            <a:pPr lvl="0"/>
            <a:r>
              <a:rPr lang="en-US" sz="3200" dirty="0" smtClean="0">
                <a:latin typeface="Aharoni" panose="02010803020104030203" pitchFamily="2" charset="-79"/>
                <a:cs typeface="Aharoni" panose="02010803020104030203" pitchFamily="2" charset="-79"/>
              </a:rPr>
              <a:t>-Inspire </a:t>
            </a:r>
            <a:r>
              <a:rPr lang="en-US" sz="3200" dirty="0">
                <a:latin typeface="Aharoni" panose="02010803020104030203" pitchFamily="2" charset="-79"/>
                <a:cs typeface="Aharoni" panose="02010803020104030203" pitchFamily="2" charset="-79"/>
              </a:rPr>
              <a:t>the confidence, trust, and respect of the general public.</a:t>
            </a:r>
          </a:p>
          <a:p>
            <a:endParaRPr lang="en-US" dirty="0"/>
          </a:p>
        </p:txBody>
      </p:sp>
    </p:spTree>
    <p:extLst>
      <p:ext uri="{BB962C8B-B14F-4D97-AF65-F5344CB8AC3E}">
        <p14:creationId xmlns:p14="http://schemas.microsoft.com/office/powerpoint/2010/main" val="1464765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08295"/>
            <a:ext cx="17671953" cy="7325082"/>
          </a:xfrm>
          <a:prstGeom prst="rect">
            <a:avLst/>
          </a:prstGeom>
          <a:noFill/>
        </p:spPr>
        <p:txBody>
          <a:bodyPr wrap="square" rtlCol="0">
            <a:spAutoFit/>
          </a:bodyPr>
          <a:lstStyle/>
          <a:p>
            <a:pPr marL="285750" indent="-285750">
              <a:buFont typeface="Wingdings" panose="05000000000000000000" pitchFamily="2" charset="2"/>
              <a:buChar char="v"/>
            </a:pPr>
            <a:r>
              <a:rPr lang="en-US" sz="2800" dirty="0" smtClean="0">
                <a:latin typeface="Arial Rounded MT Bold" panose="020F0704030504030204" pitchFamily="34" charset="0"/>
              </a:rPr>
              <a:t>197 four hour sessions have been taught since implementation of </a:t>
            </a:r>
          </a:p>
          <a:p>
            <a:r>
              <a:rPr lang="en-US" sz="2800" dirty="0">
                <a:latin typeface="Arial Rounded MT Bold" panose="020F0704030504030204" pitchFamily="34" charset="0"/>
              </a:rPr>
              <a:t> </a:t>
            </a:r>
            <a:r>
              <a:rPr lang="en-US" sz="2800" dirty="0" smtClean="0">
                <a:latin typeface="Arial Rounded MT Bold" panose="020F0704030504030204" pitchFamily="34" charset="0"/>
              </a:rPr>
              <a:t>   the program over 5 years ago.</a:t>
            </a:r>
          </a:p>
          <a:p>
            <a:pPr marL="285750" indent="-285750">
              <a:buFont typeface="Wingdings" panose="05000000000000000000" pitchFamily="2" charset="2"/>
              <a:buChar char="v"/>
            </a:pPr>
            <a:r>
              <a:rPr lang="en-US" sz="2800" dirty="0" smtClean="0">
                <a:latin typeface="Arial Rounded MT Bold" panose="020F0704030504030204" pitchFamily="34" charset="0"/>
              </a:rPr>
              <a:t>2900+ attempts at the written test.</a:t>
            </a:r>
          </a:p>
          <a:p>
            <a:pPr marL="285750" indent="-285750">
              <a:buFont typeface="Wingdings" panose="05000000000000000000" pitchFamily="2" charset="2"/>
              <a:buChar char="v"/>
            </a:pPr>
            <a:r>
              <a:rPr lang="en-US" sz="2800" dirty="0" smtClean="0">
                <a:latin typeface="Arial Rounded MT Bold" panose="020F0704030504030204" pitchFamily="34" charset="0"/>
              </a:rPr>
              <a:t>1300+ inspectors certified.</a:t>
            </a:r>
          </a:p>
          <a:p>
            <a:pPr marL="285750" indent="-285750">
              <a:buFont typeface="Wingdings" panose="05000000000000000000" pitchFamily="2" charset="2"/>
              <a:buChar char="v"/>
            </a:pPr>
            <a:r>
              <a:rPr lang="en-US" sz="2800" dirty="0" smtClean="0">
                <a:latin typeface="Arial Rounded MT Bold" panose="020F0704030504030204" pitchFamily="34" charset="0"/>
              </a:rPr>
              <a:t>Overall passing rate average-85.9% (for those who passed)</a:t>
            </a:r>
          </a:p>
          <a:p>
            <a:pPr marL="285750" indent="-285750">
              <a:buFont typeface="Wingdings" panose="05000000000000000000" pitchFamily="2" charset="2"/>
              <a:buChar char="v"/>
            </a:pPr>
            <a:r>
              <a:rPr lang="en-US" sz="2800" dirty="0" smtClean="0">
                <a:latin typeface="Arial Rounded MT Bold" panose="020F0704030504030204" pitchFamily="34" charset="0"/>
              </a:rPr>
              <a:t>672 passed on first attempt</a:t>
            </a:r>
          </a:p>
          <a:p>
            <a:pPr marL="285750" indent="-285750">
              <a:buFont typeface="Wingdings" panose="05000000000000000000" pitchFamily="2" charset="2"/>
              <a:buChar char="v"/>
            </a:pPr>
            <a:r>
              <a:rPr lang="en-US" sz="2800" dirty="0" smtClean="0">
                <a:latin typeface="Arial Rounded MT Bold" panose="020F0704030504030204" pitchFamily="34" charset="0"/>
              </a:rPr>
              <a:t>79% passed on 2</a:t>
            </a:r>
            <a:r>
              <a:rPr lang="en-US" sz="2800" baseline="30000" dirty="0" smtClean="0">
                <a:latin typeface="Arial Rounded MT Bold" panose="020F0704030504030204" pitchFamily="34" charset="0"/>
              </a:rPr>
              <a:t>nd</a:t>
            </a:r>
            <a:r>
              <a:rPr lang="en-US" sz="2800" dirty="0" smtClean="0">
                <a:latin typeface="Arial Rounded MT Bold" panose="020F0704030504030204" pitchFamily="34" charset="0"/>
              </a:rPr>
              <a:t> attempt</a:t>
            </a:r>
          </a:p>
          <a:p>
            <a:pPr marL="285750" indent="-285750">
              <a:buFont typeface="Wingdings" panose="05000000000000000000" pitchFamily="2" charset="2"/>
              <a:buChar char="v"/>
            </a:pPr>
            <a:r>
              <a:rPr lang="en-US" sz="2800" dirty="0" smtClean="0">
                <a:latin typeface="Arial Rounded MT Bold" panose="020F0704030504030204" pitchFamily="34" charset="0"/>
              </a:rPr>
              <a:t>Only 2 perfect scores were achieved for closed book version during </a:t>
            </a:r>
          </a:p>
          <a:p>
            <a:r>
              <a:rPr lang="en-US" sz="2800" dirty="0">
                <a:latin typeface="Arial Rounded MT Bold" panose="020F0704030504030204" pitchFamily="34" charset="0"/>
              </a:rPr>
              <a:t> </a:t>
            </a:r>
            <a:r>
              <a:rPr lang="en-US" sz="2800" dirty="0" smtClean="0">
                <a:latin typeface="Arial Rounded MT Bold" panose="020F0704030504030204" pitchFamily="34" charset="0"/>
              </a:rPr>
              <a:t>   original testing cycle.</a:t>
            </a:r>
          </a:p>
          <a:p>
            <a:r>
              <a:rPr lang="en-US" sz="2800" dirty="0">
                <a:latin typeface="Arial Rounded MT Bold" panose="020F0704030504030204" pitchFamily="34" charset="0"/>
              </a:rPr>
              <a:t> </a:t>
            </a:r>
            <a:r>
              <a:rPr lang="en-US" sz="2800" dirty="0" smtClean="0">
                <a:latin typeface="Arial Rounded MT Bold" panose="020F0704030504030204" pitchFamily="34" charset="0"/>
              </a:rPr>
              <a:t>                    -Ronald Topping- </a:t>
            </a:r>
            <a:r>
              <a:rPr lang="en-US" sz="2800" dirty="0">
                <a:latin typeface="Arial Rounded MT Bold" panose="020F0704030504030204" pitchFamily="34" charset="0"/>
              </a:rPr>
              <a:t>New Hanover </a:t>
            </a:r>
            <a:r>
              <a:rPr lang="en-US" sz="2800" dirty="0" smtClean="0">
                <a:latin typeface="Arial Rounded MT Bold" panose="020F0704030504030204" pitchFamily="34" charset="0"/>
              </a:rPr>
              <a:t>( August 2011</a:t>
            </a:r>
            <a:r>
              <a:rPr lang="en-US" sz="2800" dirty="0">
                <a:latin typeface="Arial Rounded MT Bold" panose="020F0704030504030204" pitchFamily="34" charset="0"/>
              </a:rPr>
              <a:t>)</a:t>
            </a:r>
            <a:endParaRPr lang="en-US" sz="2800" dirty="0" smtClean="0">
              <a:latin typeface="Arial Rounded MT Bold" panose="020F0704030504030204" pitchFamily="34" charset="0"/>
            </a:endParaRPr>
          </a:p>
          <a:p>
            <a:r>
              <a:rPr lang="en-US" sz="2800" dirty="0" smtClean="0">
                <a:latin typeface="Arial Rounded MT Bold" panose="020F0704030504030204" pitchFamily="34" charset="0"/>
              </a:rPr>
              <a:t>                      -Darryl Barnes- Pender (January </a:t>
            </a:r>
            <a:r>
              <a:rPr lang="en-US" sz="2800" dirty="0">
                <a:latin typeface="Arial Rounded MT Bold" panose="020F0704030504030204" pitchFamily="34" charset="0"/>
              </a:rPr>
              <a:t>2015)</a:t>
            </a:r>
            <a:endParaRPr lang="en-US" sz="2800" dirty="0" smtClean="0">
              <a:latin typeface="Arial Rounded MT Bold" panose="020F0704030504030204" pitchFamily="34" charset="0"/>
            </a:endParaRPr>
          </a:p>
          <a:p>
            <a:endParaRPr lang="en-US" dirty="0" smtClean="0"/>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smtClean="0"/>
          </a:p>
          <a:p>
            <a:endParaRPr lang="en-US" dirty="0"/>
          </a:p>
          <a:p>
            <a:endParaRPr lang="en-US" dirty="0" smtClean="0"/>
          </a:p>
          <a:p>
            <a:endParaRPr lang="en-US" dirty="0"/>
          </a:p>
        </p:txBody>
      </p:sp>
      <p:sp>
        <p:nvSpPr>
          <p:cNvPr id="7" name="Rectangle 6"/>
          <p:cNvSpPr/>
          <p:nvPr/>
        </p:nvSpPr>
        <p:spPr>
          <a:xfrm>
            <a:off x="3056504" y="551682"/>
            <a:ext cx="5232844"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Interesting info….</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69375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F8C194-B5A8-4879-B5D8-AF9BE8F8B91C}" type="slidenum">
              <a:rPr lang="en-US" altLang="en-US">
                <a:solidFill>
                  <a:srgbClr val="898989"/>
                </a:solidFill>
                <a:latin typeface="Calibri" panose="020F0502020204030204" pitchFamily="34" charset="0"/>
              </a:rPr>
              <a:pPr eaLnBrk="1" hangingPunct="1"/>
              <a:t>36</a:t>
            </a:fld>
            <a:endParaRPr lang="en-US" altLang="en-US">
              <a:solidFill>
                <a:srgbClr val="898989"/>
              </a:solidFill>
              <a:latin typeface="Calibri" panose="020F0502020204030204" pitchFamily="34" charset="0"/>
            </a:endParaRPr>
          </a:p>
        </p:txBody>
      </p:sp>
      <p:sp>
        <p:nvSpPr>
          <p:cNvPr id="11266" name="Rectangle 2"/>
          <p:cNvSpPr>
            <a:spLocks noGrp="1" noChangeArrowheads="1"/>
          </p:cNvSpPr>
          <p:nvPr>
            <p:ph type="title" idx="4294967295"/>
          </p:nvPr>
        </p:nvSpPr>
        <p:spPr>
          <a:xfrm>
            <a:off x="1524000" y="277814"/>
            <a:ext cx="8001000" cy="1322387"/>
          </a:xfrm>
        </p:spPr>
        <p:txBody>
          <a:bodyPr rtlCol="0">
            <a:normAutofit fontScale="90000"/>
          </a:bodyPr>
          <a:lstStyle/>
          <a:p>
            <a:pPr marL="723900" indent="-723900">
              <a:defRPr/>
            </a:pPr>
            <a:r>
              <a:rPr lang="en-US" sz="3800" b="1" dirty="0"/>
              <a:t>	School Bus Inspector Certification</a:t>
            </a:r>
            <a:br>
              <a:rPr lang="en-US" sz="3800" b="1" dirty="0"/>
            </a:br>
            <a:r>
              <a:rPr lang="en-US" sz="3800" b="1" dirty="0" smtClean="0"/>
              <a:t>(original)</a:t>
            </a:r>
            <a:r>
              <a:rPr lang="en-US" sz="3800" b="1" dirty="0"/>
              <a:t/>
            </a:r>
            <a:br>
              <a:rPr lang="en-US" sz="3800" b="1" dirty="0"/>
            </a:br>
            <a:endParaRPr lang="en-US" sz="3800" b="1" dirty="0"/>
          </a:p>
        </p:txBody>
      </p:sp>
      <p:sp>
        <p:nvSpPr>
          <p:cNvPr id="18436" name="Rectangle 3"/>
          <p:cNvSpPr>
            <a:spLocks noGrp="1" noChangeArrowheads="1"/>
          </p:cNvSpPr>
          <p:nvPr>
            <p:ph type="body" idx="4294967295"/>
          </p:nvPr>
        </p:nvSpPr>
        <p:spPr>
          <a:xfrm>
            <a:off x="1524000" y="1219201"/>
            <a:ext cx="8610600" cy="4530725"/>
          </a:xfrm>
        </p:spPr>
        <p:txBody>
          <a:bodyPr>
            <a:normAutofit lnSpcReduction="10000"/>
          </a:bodyPr>
          <a:lstStyle/>
          <a:p>
            <a:pPr eaLnBrk="1" hangingPunct="1"/>
            <a:r>
              <a:rPr lang="en-US" altLang="en-US" sz="2400" dirty="0"/>
              <a:t> Inspector applicant must first be thoroughly familiar with the NC FLEET MANUAL- 30 DAY INSPECTION SECTION.</a:t>
            </a:r>
          </a:p>
          <a:p>
            <a:pPr eaLnBrk="1" hangingPunct="1">
              <a:buFont typeface="Wingdings" panose="05000000000000000000" pitchFamily="2" charset="2"/>
              <a:buNone/>
            </a:pPr>
            <a:endParaRPr lang="en-US" altLang="en-US" sz="2400" dirty="0"/>
          </a:p>
          <a:p>
            <a:pPr eaLnBrk="1" hangingPunct="1"/>
            <a:r>
              <a:rPr lang="en-US" altLang="en-US" sz="2400" dirty="0"/>
              <a:t> Upon completion of the four hour class the inspector applicant may attempt the 50 question NC school bus inspector test. If passing score of 80 is achieved an inspector certificate will be issued from NCDPI.</a:t>
            </a:r>
          </a:p>
          <a:p>
            <a:pPr eaLnBrk="1" hangingPunct="1">
              <a:buFont typeface="Wingdings" panose="05000000000000000000" pitchFamily="2" charset="2"/>
              <a:buNone/>
            </a:pPr>
            <a:endParaRPr lang="en-US" altLang="en-US" sz="2400" dirty="0"/>
          </a:p>
          <a:p>
            <a:pPr eaLnBrk="1" hangingPunct="1"/>
            <a:r>
              <a:rPr lang="en-US" altLang="en-US" sz="2400" dirty="0"/>
              <a:t> </a:t>
            </a:r>
            <a:r>
              <a:rPr lang="en-US" altLang="en-US" sz="2400" b="1" dirty="0"/>
              <a:t>If failure to pass on 1st attempt, Inspector applicant must complete a training regimen as </a:t>
            </a:r>
            <a:r>
              <a:rPr lang="en-US" altLang="en-US" sz="2400" dirty="0"/>
              <a:t>directed by LEA Transportation Director (process must be documented and recorded in employee’s personnel file). Inspector applicant will take the 50 question NC school bus inspector</a:t>
            </a:r>
          </a:p>
        </p:txBody>
      </p:sp>
    </p:spTree>
    <p:extLst>
      <p:ext uri="{BB962C8B-B14F-4D97-AF65-F5344CB8AC3E}">
        <p14:creationId xmlns:p14="http://schemas.microsoft.com/office/powerpoint/2010/main" val="4000049323"/>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435F92-E9AE-4DAB-B04C-696290B68567}" type="slidenum">
              <a:rPr lang="en-US" altLang="en-US">
                <a:solidFill>
                  <a:srgbClr val="898989"/>
                </a:solidFill>
                <a:latin typeface="Calibri" panose="020F0502020204030204" pitchFamily="34" charset="0"/>
              </a:rPr>
              <a:pPr eaLnBrk="1" hangingPunct="1"/>
              <a:t>37</a:t>
            </a:fld>
            <a:endParaRPr lang="en-US" altLang="en-US">
              <a:solidFill>
                <a:srgbClr val="898989"/>
              </a:solidFill>
              <a:latin typeface="Calibri" panose="020F0502020204030204" pitchFamily="34" charset="0"/>
            </a:endParaRPr>
          </a:p>
        </p:txBody>
      </p:sp>
      <p:sp>
        <p:nvSpPr>
          <p:cNvPr id="12290" name="Rectangle 2"/>
          <p:cNvSpPr>
            <a:spLocks noGrp="1" noChangeArrowheads="1"/>
          </p:cNvSpPr>
          <p:nvPr>
            <p:ph type="title" idx="4294967295"/>
          </p:nvPr>
        </p:nvSpPr>
        <p:spPr>
          <a:xfrm>
            <a:off x="1524000" y="277814"/>
            <a:ext cx="8001000" cy="1322387"/>
          </a:xfrm>
        </p:spPr>
        <p:txBody>
          <a:bodyPr rtlCol="0">
            <a:normAutofit fontScale="90000"/>
          </a:bodyPr>
          <a:lstStyle/>
          <a:p>
            <a:pPr marL="723900" indent="-723900">
              <a:defRPr/>
            </a:pPr>
            <a:r>
              <a:rPr lang="en-US" sz="3800" b="1" dirty="0"/>
              <a:t>	School Bus Inspector Certification</a:t>
            </a:r>
            <a:br>
              <a:rPr lang="en-US" sz="3800" b="1" dirty="0"/>
            </a:br>
            <a:r>
              <a:rPr lang="en-US" sz="3800" b="1" dirty="0" smtClean="0"/>
              <a:t>(original) </a:t>
            </a:r>
            <a:r>
              <a:rPr lang="en-US" sz="3800" b="1" dirty="0"/>
              <a:t>continued…</a:t>
            </a:r>
            <a:br>
              <a:rPr lang="en-US" sz="3800" b="1" dirty="0"/>
            </a:br>
            <a:endParaRPr lang="en-US" sz="3800" b="1" dirty="0"/>
          </a:p>
        </p:txBody>
      </p:sp>
      <p:sp>
        <p:nvSpPr>
          <p:cNvPr id="19460" name="Rectangle 3"/>
          <p:cNvSpPr>
            <a:spLocks noGrp="1" noChangeArrowheads="1"/>
          </p:cNvSpPr>
          <p:nvPr>
            <p:ph type="body" idx="4294967295"/>
          </p:nvPr>
        </p:nvSpPr>
        <p:spPr>
          <a:xfrm>
            <a:off x="1524000" y="1565276"/>
            <a:ext cx="8610600" cy="4530725"/>
          </a:xfrm>
        </p:spPr>
        <p:txBody>
          <a:bodyPr/>
          <a:lstStyle/>
          <a:p>
            <a:pPr eaLnBrk="1" hangingPunct="1"/>
            <a:endParaRPr lang="en-US" altLang="en-US" sz="2400" dirty="0"/>
          </a:p>
          <a:p>
            <a:pPr eaLnBrk="1" hangingPunct="1"/>
            <a:r>
              <a:rPr lang="en-US" altLang="en-US" sz="2400" dirty="0"/>
              <a:t> </a:t>
            </a:r>
            <a:r>
              <a:rPr lang="en-US" altLang="en-US" sz="2400" b="1" dirty="0"/>
              <a:t>If failure to pass on 2nd attempt, </a:t>
            </a:r>
            <a:r>
              <a:rPr lang="en-US" altLang="en-US" sz="2400" dirty="0"/>
              <a:t>Inspector applicant must re-attend a four hour NC school bus inspector training session within 90 days before attempting the 50 question NC school bus inspector test. If passing score of 80% is achieved an inspector certificate will be issued</a:t>
            </a:r>
          </a:p>
          <a:p>
            <a:pPr eaLnBrk="1" hangingPunct="1">
              <a:buFont typeface="Wingdings" panose="05000000000000000000" pitchFamily="2" charset="2"/>
              <a:buNone/>
            </a:pPr>
            <a:r>
              <a:rPr lang="en-US" altLang="en-US" sz="2400" dirty="0"/>
              <a:t>     from NCDPI.</a:t>
            </a:r>
          </a:p>
          <a:p>
            <a:pPr eaLnBrk="1" hangingPunct="1">
              <a:buFont typeface="Wingdings" panose="05000000000000000000" pitchFamily="2" charset="2"/>
              <a:buNone/>
            </a:pPr>
            <a:endParaRPr lang="en-US" altLang="en-US" sz="2400" dirty="0"/>
          </a:p>
          <a:p>
            <a:pPr eaLnBrk="1" hangingPunct="1"/>
            <a:r>
              <a:rPr lang="en-US" altLang="en-US" sz="2400" dirty="0"/>
              <a:t> </a:t>
            </a:r>
            <a:r>
              <a:rPr lang="en-US" altLang="en-US" sz="2400" b="1" dirty="0"/>
              <a:t>If failure to pass on 3rd attempt, </a:t>
            </a:r>
            <a:r>
              <a:rPr lang="en-US" altLang="en-US" sz="2400" dirty="0"/>
              <a:t>the inspector applicant may repeat step 4 after a 3 month waiting period.</a:t>
            </a:r>
          </a:p>
        </p:txBody>
      </p:sp>
    </p:spTree>
    <p:extLst>
      <p:ext uri="{BB962C8B-B14F-4D97-AF65-F5344CB8AC3E}">
        <p14:creationId xmlns:p14="http://schemas.microsoft.com/office/powerpoint/2010/main" val="1082269247"/>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5321EA-1D65-4BF6-BC56-3B0387EAFB69}" type="slidenum">
              <a:rPr lang="en-US" altLang="en-US">
                <a:solidFill>
                  <a:srgbClr val="898989"/>
                </a:solidFill>
                <a:latin typeface="Calibri" panose="020F0502020204030204" pitchFamily="34" charset="0"/>
              </a:rPr>
              <a:pPr eaLnBrk="1" hangingPunct="1"/>
              <a:t>38</a:t>
            </a:fld>
            <a:endParaRPr lang="en-US" altLang="en-US">
              <a:solidFill>
                <a:srgbClr val="898989"/>
              </a:solidFill>
              <a:latin typeface="Calibri" panose="020F0502020204030204" pitchFamily="34" charset="0"/>
            </a:endParaRPr>
          </a:p>
        </p:txBody>
      </p:sp>
      <p:sp>
        <p:nvSpPr>
          <p:cNvPr id="13314" name="Rectangle 2"/>
          <p:cNvSpPr>
            <a:spLocks noGrp="1" noChangeArrowheads="1"/>
          </p:cNvSpPr>
          <p:nvPr>
            <p:ph type="title" idx="4294967295"/>
          </p:nvPr>
        </p:nvSpPr>
        <p:spPr>
          <a:xfrm>
            <a:off x="1524000" y="277814"/>
            <a:ext cx="8001000" cy="1322387"/>
          </a:xfrm>
        </p:spPr>
        <p:txBody>
          <a:bodyPr rtlCol="0">
            <a:normAutofit fontScale="90000"/>
          </a:bodyPr>
          <a:lstStyle/>
          <a:p>
            <a:pPr marL="723900" indent="-723900">
              <a:defRPr/>
            </a:pPr>
            <a:r>
              <a:rPr lang="en-US" sz="3800" b="1" dirty="0"/>
              <a:t>	Renewal of Inspection Certification</a:t>
            </a:r>
            <a:br>
              <a:rPr lang="en-US" sz="3800" b="1" dirty="0"/>
            </a:br>
            <a:r>
              <a:rPr lang="en-US" sz="3800" b="1" dirty="0"/>
              <a:t/>
            </a:r>
            <a:br>
              <a:rPr lang="en-US" sz="3800" b="1" dirty="0"/>
            </a:br>
            <a:endParaRPr lang="en-US" sz="3800" b="1" dirty="0"/>
          </a:p>
        </p:txBody>
      </p:sp>
      <p:sp>
        <p:nvSpPr>
          <p:cNvPr id="20484" name="Rectangle 3"/>
          <p:cNvSpPr>
            <a:spLocks noGrp="1" noChangeArrowheads="1"/>
          </p:cNvSpPr>
          <p:nvPr>
            <p:ph type="body" idx="4294967295"/>
          </p:nvPr>
        </p:nvSpPr>
        <p:spPr>
          <a:xfrm>
            <a:off x="1828800" y="1066800"/>
            <a:ext cx="8382000" cy="5029200"/>
          </a:xfrm>
        </p:spPr>
        <p:txBody>
          <a:bodyPr>
            <a:normAutofit fontScale="85000" lnSpcReduction="10000"/>
          </a:bodyPr>
          <a:lstStyle/>
          <a:p>
            <a:pPr eaLnBrk="1" hangingPunct="1"/>
            <a:r>
              <a:rPr lang="en-US" altLang="en-US" sz="2400" dirty="0"/>
              <a:t> Bus inspector must renew inspection certification before June 30th of the 5th calendar year from original certification date.</a:t>
            </a:r>
          </a:p>
          <a:p>
            <a:pPr eaLnBrk="1" hangingPunct="1">
              <a:buFont typeface="Wingdings" panose="05000000000000000000" pitchFamily="2" charset="2"/>
              <a:buNone/>
            </a:pPr>
            <a:endParaRPr lang="en-US" altLang="en-US" sz="2400" dirty="0"/>
          </a:p>
          <a:p>
            <a:pPr eaLnBrk="1" hangingPunct="1"/>
            <a:r>
              <a:rPr lang="en-US" altLang="en-US" sz="2400" dirty="0"/>
              <a:t> For eligibility to take renewal test, Bus inspector must attend a minimum of 20 hours of in service training every 5 years and provide documentation of in-service training that shall be kept in employee’s personnel file.</a:t>
            </a:r>
          </a:p>
          <a:p>
            <a:pPr eaLnBrk="1" hangingPunct="1">
              <a:buFont typeface="Wingdings" panose="05000000000000000000" pitchFamily="2" charset="2"/>
              <a:buNone/>
            </a:pPr>
            <a:endParaRPr lang="en-US" altLang="en-US" sz="2400" dirty="0"/>
          </a:p>
          <a:p>
            <a:pPr eaLnBrk="1" hangingPunct="1"/>
            <a:r>
              <a:rPr lang="en-US" altLang="en-US" sz="2400" dirty="0"/>
              <a:t>The bus inspector must pass a 50 question NC school bus inspector test. If a passing score of 80% is achieved the bus inspector will be issued an inspection certificate from NCDPI.</a:t>
            </a:r>
          </a:p>
          <a:p>
            <a:pPr eaLnBrk="1" hangingPunct="1">
              <a:buFont typeface="Wingdings" panose="05000000000000000000" pitchFamily="2" charset="2"/>
              <a:buNone/>
            </a:pPr>
            <a:endParaRPr lang="en-US" altLang="en-US" sz="2400" dirty="0"/>
          </a:p>
          <a:p>
            <a:pPr eaLnBrk="1" hangingPunct="1"/>
            <a:r>
              <a:rPr lang="en-US" altLang="en-US" sz="2400" dirty="0"/>
              <a:t> </a:t>
            </a:r>
            <a:r>
              <a:rPr lang="en-US" altLang="en-US" sz="2400" b="1" dirty="0"/>
              <a:t>If failure, </a:t>
            </a:r>
            <a:r>
              <a:rPr lang="en-US" altLang="en-US" sz="2400" dirty="0"/>
              <a:t>retake the 4 hour class &amp; test</a:t>
            </a:r>
            <a:r>
              <a:rPr lang="en-US" altLang="en-US" sz="2400" dirty="0" smtClean="0"/>
              <a:t>.</a:t>
            </a:r>
          </a:p>
          <a:p>
            <a:pPr marL="0" indent="0" eaLnBrk="1" hangingPunct="1">
              <a:buNone/>
            </a:pPr>
            <a:endParaRPr lang="en-US" altLang="en-US" sz="2400" dirty="0" smtClean="0"/>
          </a:p>
          <a:p>
            <a:pPr eaLnBrk="1" hangingPunct="1"/>
            <a:r>
              <a:rPr lang="en-US" altLang="en-US" sz="2400" dirty="0" smtClean="0"/>
              <a:t>An inspector must take renewal test within 365 days of expiration OR begin program same as a new inspector (if more than 365 days lapses).</a:t>
            </a:r>
            <a:endParaRPr lang="en-US" altLang="en-US" sz="2400" dirty="0"/>
          </a:p>
        </p:txBody>
      </p:sp>
    </p:spTree>
    <p:extLst>
      <p:ext uri="{BB962C8B-B14F-4D97-AF65-F5344CB8AC3E}">
        <p14:creationId xmlns:p14="http://schemas.microsoft.com/office/powerpoint/2010/main" val="1915794265"/>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0BDC59-F80A-4D0C-95BC-3A23BBB8A4F5}" type="slidenum">
              <a:rPr lang="en-US" altLang="en-US">
                <a:solidFill>
                  <a:srgbClr val="898989"/>
                </a:solidFill>
                <a:latin typeface="Calibri" panose="020F0502020204030204" pitchFamily="34" charset="0"/>
              </a:rPr>
              <a:pPr eaLnBrk="1" hangingPunct="1"/>
              <a:t>39</a:t>
            </a:fld>
            <a:endParaRPr lang="en-US" altLang="en-US">
              <a:solidFill>
                <a:srgbClr val="898989"/>
              </a:solidFill>
              <a:latin typeface="Calibri" panose="020F0502020204030204" pitchFamily="34" charset="0"/>
            </a:endParaRPr>
          </a:p>
        </p:txBody>
      </p:sp>
      <p:sp>
        <p:nvSpPr>
          <p:cNvPr id="15362" name="Rectangle 2"/>
          <p:cNvSpPr>
            <a:spLocks noGrp="1" noChangeArrowheads="1"/>
          </p:cNvSpPr>
          <p:nvPr>
            <p:ph type="title" idx="4294967295"/>
          </p:nvPr>
        </p:nvSpPr>
        <p:spPr>
          <a:xfrm>
            <a:off x="1524000" y="685800"/>
            <a:ext cx="8001000" cy="1322388"/>
          </a:xfrm>
        </p:spPr>
        <p:txBody>
          <a:bodyPr rtlCol="0">
            <a:normAutofit fontScale="90000"/>
          </a:bodyPr>
          <a:lstStyle/>
          <a:p>
            <a:pPr marL="723900" indent="-723900">
              <a:defRPr/>
            </a:pPr>
            <a:r>
              <a:rPr lang="en-US" sz="3800" b="1" dirty="0"/>
              <a:t>	Qualifying classes for 20 hour renewal requirement</a:t>
            </a:r>
            <a:br>
              <a:rPr lang="en-US" sz="3800" b="1" dirty="0"/>
            </a:br>
            <a:r>
              <a:rPr lang="en-US" sz="3800" b="1" dirty="0"/>
              <a:t/>
            </a:r>
            <a:br>
              <a:rPr lang="en-US" sz="3800" b="1" dirty="0"/>
            </a:br>
            <a:endParaRPr lang="en-US" sz="3800" b="1" dirty="0"/>
          </a:p>
        </p:txBody>
      </p:sp>
      <p:sp>
        <p:nvSpPr>
          <p:cNvPr id="21508" name="Rectangle 3"/>
          <p:cNvSpPr>
            <a:spLocks noGrp="1" noChangeArrowheads="1"/>
          </p:cNvSpPr>
          <p:nvPr>
            <p:ph type="body" idx="4294967295"/>
          </p:nvPr>
        </p:nvSpPr>
        <p:spPr>
          <a:xfrm>
            <a:off x="1524000" y="1565276"/>
            <a:ext cx="8610600" cy="5140325"/>
          </a:xfrm>
        </p:spPr>
        <p:txBody>
          <a:bodyPr/>
          <a:lstStyle/>
          <a:p>
            <a:pPr lvl="1" eaLnBrk="1" hangingPunct="1"/>
            <a:r>
              <a:rPr lang="en-US" altLang="en-US" dirty="0" smtClean="0"/>
              <a:t>Any appropriate training course sponsored by NCPTA. </a:t>
            </a:r>
            <a:endParaRPr lang="en-US" altLang="en-US" sz="4000" dirty="0"/>
          </a:p>
          <a:p>
            <a:pPr lvl="1" eaLnBrk="1" hangingPunct="1"/>
            <a:r>
              <a:rPr lang="en-US" altLang="en-US" dirty="0" smtClean="0"/>
              <a:t> Any appropriate training course sponsored by NCDPI</a:t>
            </a:r>
            <a:endParaRPr lang="en-US" altLang="en-US" sz="4000" dirty="0"/>
          </a:p>
          <a:p>
            <a:pPr lvl="1" eaLnBrk="1" hangingPunct="1"/>
            <a:r>
              <a:rPr lang="en-US" altLang="en-US" dirty="0" smtClean="0"/>
              <a:t> Any appropriate training course sponsored by LEA bus inspector trainer.</a:t>
            </a:r>
            <a:endParaRPr lang="en-US" altLang="en-US" sz="4000" dirty="0"/>
          </a:p>
          <a:p>
            <a:pPr lvl="1" eaLnBrk="1" hangingPunct="1"/>
            <a:r>
              <a:rPr lang="en-US" altLang="en-US" dirty="0" smtClean="0"/>
              <a:t> Other training courses may qualify with prior approval from NCDPI.   </a:t>
            </a:r>
          </a:p>
          <a:p>
            <a:pPr lvl="1" eaLnBrk="1" hangingPunct="1">
              <a:buFont typeface="Arial" panose="020B0604020202020204" pitchFamily="34" charset="0"/>
              <a:buNone/>
            </a:pPr>
            <a:endParaRPr lang="en-US" altLang="en-US" dirty="0" smtClean="0"/>
          </a:p>
          <a:p>
            <a:pPr lvl="1" eaLnBrk="1" hangingPunct="1">
              <a:buFont typeface="Wingdings" panose="05000000000000000000" pitchFamily="2" charset="2"/>
              <a:buNone/>
            </a:pPr>
            <a:r>
              <a:rPr lang="en-US" altLang="en-US" dirty="0" smtClean="0"/>
              <a:t>Example- Training by vendors, ASE classes.</a:t>
            </a:r>
          </a:p>
          <a:p>
            <a:pPr lvl="1" eaLnBrk="1" hangingPunct="1">
              <a:buFont typeface="Wingdings" panose="05000000000000000000" pitchFamily="2" charset="2"/>
              <a:buNone/>
            </a:pPr>
            <a:endParaRPr lang="en-US" altLang="en-US" sz="6000" dirty="0"/>
          </a:p>
        </p:txBody>
      </p:sp>
    </p:spTree>
    <p:extLst>
      <p:ext uri="{BB962C8B-B14F-4D97-AF65-F5344CB8AC3E}">
        <p14:creationId xmlns:p14="http://schemas.microsoft.com/office/powerpoint/2010/main" val="1336539604"/>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5870"/>
            <a:ext cx="9144000" cy="943105"/>
          </a:xfrm>
        </p:spPr>
        <p:txBody>
          <a:bodyPr/>
          <a:lstStyle/>
          <a:p>
            <a:r>
              <a:rPr lang="en-US" dirty="0" smtClean="0"/>
              <a:t>Type A Bid</a:t>
            </a:r>
            <a:endParaRPr lang="en-US" dirty="0"/>
          </a:p>
        </p:txBody>
      </p:sp>
      <p:sp>
        <p:nvSpPr>
          <p:cNvPr id="3" name="Subtitle 2"/>
          <p:cNvSpPr>
            <a:spLocks noGrp="1"/>
          </p:cNvSpPr>
          <p:nvPr>
            <p:ph type="subTitle" idx="1"/>
          </p:nvPr>
        </p:nvSpPr>
        <p:spPr>
          <a:xfrm>
            <a:off x="2621280" y="2621280"/>
            <a:ext cx="8757920" cy="2648712"/>
          </a:xfrm>
        </p:spPr>
        <p:txBody>
          <a:bodyPr/>
          <a:lstStyle/>
          <a:p>
            <a:pPr marL="342900" indent="-342900" algn="l">
              <a:buFont typeface="Arial" panose="020B0604020202020204" pitchFamily="34" charset="0"/>
              <a:buChar char="•"/>
            </a:pPr>
            <a:r>
              <a:rPr lang="en-US" dirty="0" smtClean="0"/>
              <a:t>Bid opening – July 5</a:t>
            </a:r>
            <a:r>
              <a:rPr lang="en-US" baseline="30000" dirty="0" smtClean="0"/>
              <a:t>th</a:t>
            </a:r>
            <a:endParaRPr lang="en-US" dirty="0" smtClean="0"/>
          </a:p>
          <a:p>
            <a:pPr marL="342900" indent="-342900" algn="l">
              <a:buFont typeface="Arial" panose="020B0604020202020204" pitchFamily="34" charset="0"/>
              <a:buChar char="•"/>
            </a:pPr>
            <a:r>
              <a:rPr lang="en-US" dirty="0" smtClean="0"/>
              <a:t>Menu Style Bid</a:t>
            </a:r>
          </a:p>
          <a:p>
            <a:pPr marL="800100" lvl="1" indent="-342900" algn="l">
              <a:buFont typeface="Arial" panose="020B0604020202020204" pitchFamily="34" charset="0"/>
              <a:buChar char="•"/>
            </a:pPr>
            <a:r>
              <a:rPr lang="en-US" dirty="0" smtClean="0"/>
              <a:t>Choose configuration, options and vendor</a:t>
            </a:r>
          </a:p>
          <a:p>
            <a:pPr marL="800100" lvl="1" indent="-342900" algn="l">
              <a:buFont typeface="Arial" panose="020B0604020202020204" pitchFamily="34" charset="0"/>
              <a:buChar char="•"/>
            </a:pPr>
            <a:r>
              <a:rPr lang="en-US" dirty="0" smtClean="0"/>
              <a:t>Careful review of questionnaire</a:t>
            </a:r>
          </a:p>
          <a:p>
            <a:pPr algn="l"/>
            <a:endParaRPr lang="en-US" dirty="0"/>
          </a:p>
        </p:txBody>
      </p:sp>
      <p:pic>
        <p:nvPicPr>
          <p:cNvPr id="4100" name="Picture 4" descr="... &lt;b&gt;Ford&lt;/b&gt; &lt;b&gt;Transit&lt;/b&gt; chassis (seen here) and a G5 &lt;b&gt;Type A school&lt;/b&gt; &lt;b&gt;bus&lt;/b&gt; powered b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2335" y="4572000"/>
            <a:ext cx="405455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bargainbusnews.com/Buses/6732-2008FordE450SuperDuty/6732-2008FordE450SuperDuty-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0704871">
            <a:off x="122134" y="432387"/>
            <a:ext cx="3868810" cy="18314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homasbus.com/_img/our_buses/content/child-care/minotour/photo-gallery/TypeA_White_CampMindy_LG.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401" y="4572000"/>
            <a:ext cx="4668519" cy="20587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bestbussales.com/buses-by-mfr/trans-tech/roadstar/images2/Trans-Tech-Roadstar_ext-frt-drv-side_large.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7208" t="20799" b="11601"/>
          <a:stretch/>
        </p:blipFill>
        <p:spPr bwMode="auto">
          <a:xfrm rot="2063609">
            <a:off x="7787814" y="896063"/>
            <a:ext cx="4713104"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779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9DA8F1-4D17-4B53-92AA-37B27455141F}" type="slidenum">
              <a:rPr lang="en-US" altLang="en-US">
                <a:solidFill>
                  <a:srgbClr val="898989"/>
                </a:solidFill>
                <a:latin typeface="Calibri" panose="020F0502020204030204" pitchFamily="34" charset="0"/>
              </a:rPr>
              <a:pPr eaLnBrk="1" hangingPunct="1"/>
              <a:t>40</a:t>
            </a:fld>
            <a:endParaRPr lang="en-US" altLang="en-US">
              <a:solidFill>
                <a:srgbClr val="898989"/>
              </a:solidFill>
              <a:latin typeface="Calibri" panose="020F0502020204030204" pitchFamily="34" charset="0"/>
            </a:endParaRPr>
          </a:p>
        </p:txBody>
      </p:sp>
      <p:sp>
        <p:nvSpPr>
          <p:cNvPr id="22531" name="Rectangle 2"/>
          <p:cNvSpPr>
            <a:spLocks noGrp="1" noChangeArrowheads="1"/>
          </p:cNvSpPr>
          <p:nvPr>
            <p:ph type="title" idx="4294967295"/>
          </p:nvPr>
        </p:nvSpPr>
        <p:spPr>
          <a:xfrm>
            <a:off x="1524000" y="277814"/>
            <a:ext cx="9144000" cy="1322387"/>
          </a:xfrm>
        </p:spPr>
        <p:txBody>
          <a:bodyPr/>
          <a:lstStyle/>
          <a:p>
            <a:pPr marL="723900" indent="-723900"/>
            <a:r>
              <a:rPr lang="en-US" altLang="en-US" sz="3800" b="1" dirty="0">
                <a:solidFill>
                  <a:srgbClr val="FF0000"/>
                </a:solidFill>
                <a:latin typeface="Arial Narrow" panose="020B0606020202030204" pitchFamily="34" charset="0"/>
              </a:rPr>
              <a:t>   Transfer of NC Bus Inspector Certification</a:t>
            </a:r>
          </a:p>
        </p:txBody>
      </p:sp>
      <p:sp>
        <p:nvSpPr>
          <p:cNvPr id="19459" name="Rectangle 3"/>
          <p:cNvSpPr>
            <a:spLocks noGrp="1" noChangeArrowheads="1"/>
          </p:cNvSpPr>
          <p:nvPr>
            <p:ph type="body" idx="4294967295"/>
          </p:nvPr>
        </p:nvSpPr>
        <p:spPr>
          <a:xfrm>
            <a:off x="1524000" y="1447800"/>
            <a:ext cx="8610600" cy="5029200"/>
          </a:xfrm>
        </p:spPr>
        <p:txBody>
          <a:bodyPr rtlCol="0">
            <a:normAutofit/>
          </a:bodyPr>
          <a:lstStyle/>
          <a:p>
            <a:pPr>
              <a:defRPr/>
            </a:pPr>
            <a:endParaRPr lang="en-US" sz="2000" dirty="0"/>
          </a:p>
          <a:p>
            <a:pPr>
              <a:defRPr/>
            </a:pPr>
            <a:r>
              <a:rPr lang="en-US" sz="2400" b="1" dirty="0"/>
              <a:t> A school bus inspector may transfer the Inspector Certification to any LEA in North Carolina if employment is secured at a new LEA location.</a:t>
            </a:r>
          </a:p>
          <a:p>
            <a:pPr>
              <a:buNone/>
              <a:defRPr/>
            </a:pPr>
            <a:endParaRPr lang="en-US" sz="2400" b="1" dirty="0"/>
          </a:p>
          <a:p>
            <a:pPr>
              <a:defRPr/>
            </a:pPr>
            <a:r>
              <a:rPr lang="en-US" sz="2400" b="1" dirty="0"/>
              <a:t> The Transportation Director who gains the transferred employee will be responsible to see that NCDPI is notified of the location change.</a:t>
            </a:r>
          </a:p>
          <a:p>
            <a:pPr>
              <a:buNone/>
              <a:defRPr/>
            </a:pPr>
            <a:endParaRPr lang="en-US" sz="2400" b="1" dirty="0"/>
          </a:p>
          <a:p>
            <a:pPr>
              <a:defRPr/>
            </a:pPr>
            <a:r>
              <a:rPr lang="en-US" sz="2400" b="1" dirty="0"/>
              <a:t> The Transportation Director who gains the transferred employee will be responsible to see that an inspector certificate is displayed at the LEA bus garage location before the employee begins performing 30 day inspections.</a:t>
            </a:r>
          </a:p>
        </p:txBody>
      </p:sp>
    </p:spTree>
    <p:extLst>
      <p:ext uri="{BB962C8B-B14F-4D97-AF65-F5344CB8AC3E}">
        <p14:creationId xmlns:p14="http://schemas.microsoft.com/office/powerpoint/2010/main" val="2336376546"/>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A201F4-39FD-4156-8477-538BCF54640F}" type="slidenum">
              <a:rPr lang="en-US" altLang="en-US">
                <a:solidFill>
                  <a:srgbClr val="898989"/>
                </a:solidFill>
                <a:latin typeface="Calibri" panose="020F0502020204030204" pitchFamily="34" charset="0"/>
              </a:rPr>
              <a:pPr eaLnBrk="1" hangingPunct="1"/>
              <a:t>41</a:t>
            </a:fld>
            <a:endParaRPr lang="en-US" altLang="en-US">
              <a:solidFill>
                <a:srgbClr val="898989"/>
              </a:solidFill>
              <a:latin typeface="Calibri" panose="020F0502020204030204" pitchFamily="34" charset="0"/>
            </a:endParaRPr>
          </a:p>
        </p:txBody>
      </p:sp>
      <p:sp>
        <p:nvSpPr>
          <p:cNvPr id="23555" name="Rectangle 2"/>
          <p:cNvSpPr>
            <a:spLocks noGrp="1" noChangeArrowheads="1"/>
          </p:cNvSpPr>
          <p:nvPr>
            <p:ph type="title" idx="4294967295"/>
          </p:nvPr>
        </p:nvSpPr>
        <p:spPr>
          <a:xfrm>
            <a:off x="1524000" y="277814"/>
            <a:ext cx="8001000" cy="1855787"/>
          </a:xfrm>
        </p:spPr>
        <p:txBody>
          <a:bodyPr/>
          <a:lstStyle/>
          <a:p>
            <a:pPr marL="723900" indent="-723900"/>
            <a:r>
              <a:rPr lang="en-US" altLang="en-US" sz="3800" b="1" dirty="0"/>
              <a:t>	</a:t>
            </a:r>
            <a:r>
              <a:rPr lang="en-US" altLang="en-US" sz="4000" b="1" dirty="0"/>
              <a:t> Hands-on Spot Testing</a:t>
            </a:r>
            <a:endParaRPr lang="en-US" altLang="en-US" sz="3800" b="1" dirty="0"/>
          </a:p>
        </p:txBody>
      </p:sp>
      <p:sp>
        <p:nvSpPr>
          <p:cNvPr id="23556" name="Rectangle 3"/>
          <p:cNvSpPr>
            <a:spLocks noGrp="1" noChangeArrowheads="1"/>
          </p:cNvSpPr>
          <p:nvPr>
            <p:ph type="body" idx="4294967295"/>
          </p:nvPr>
        </p:nvSpPr>
        <p:spPr>
          <a:xfrm>
            <a:off x="1905000" y="1676400"/>
            <a:ext cx="8153400" cy="4419600"/>
          </a:xfrm>
        </p:spPr>
        <p:txBody>
          <a:bodyPr/>
          <a:lstStyle/>
          <a:p>
            <a:pPr eaLnBrk="1" hangingPunct="1"/>
            <a:r>
              <a:rPr lang="en-US" altLang="en-US" sz="2000" dirty="0"/>
              <a:t> Bus inspector is subject to random unannounced hands-on testing by NCDPI personnel. Spot testing will consist of performing a correct 30 day inspection and brake stroke measurement demonstration.</a:t>
            </a:r>
          </a:p>
          <a:p>
            <a:pPr eaLnBrk="1" hangingPunct="1">
              <a:buFont typeface="Wingdings" panose="05000000000000000000" pitchFamily="2" charset="2"/>
              <a:buNone/>
            </a:pPr>
            <a:endParaRPr lang="en-US" altLang="en-US" sz="2000" dirty="0"/>
          </a:p>
          <a:p>
            <a:pPr eaLnBrk="1" hangingPunct="1"/>
            <a:r>
              <a:rPr lang="en-US" altLang="en-US" sz="2000" dirty="0"/>
              <a:t> If bus inspector unsatisfactorily completes 30 day inspection and brake stroke measurement demonstration, the bus inspector will required to attend the next available four hour NC bus inspector training session. The Transportation Director will be responsible to keep track of any additional training as required by NCDPI.</a:t>
            </a:r>
          </a:p>
          <a:p>
            <a:pPr eaLnBrk="1" hangingPunct="1">
              <a:buFont typeface="Wingdings" panose="05000000000000000000" pitchFamily="2" charset="2"/>
              <a:buNone/>
            </a:pPr>
            <a:endParaRPr lang="en-US" altLang="en-US" sz="2000" dirty="0"/>
          </a:p>
          <a:p>
            <a:pPr eaLnBrk="1" hangingPunct="1"/>
            <a:r>
              <a:rPr lang="en-US" altLang="en-US" sz="2000" dirty="0"/>
              <a:t> If bus inspector fails to comply with #1 and/or #2, NCDPI will revoke bus inspector certification until attending a 4 hour class and re-taking 50 question test.</a:t>
            </a:r>
          </a:p>
        </p:txBody>
      </p:sp>
    </p:spTree>
    <p:extLst>
      <p:ext uri="{BB962C8B-B14F-4D97-AF65-F5344CB8AC3E}">
        <p14:creationId xmlns:p14="http://schemas.microsoft.com/office/powerpoint/2010/main" val="1969193819"/>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1509" y="1705163"/>
            <a:ext cx="10844012" cy="2862322"/>
          </a:xfrm>
          <a:prstGeom prst="rect">
            <a:avLst/>
          </a:prstGeom>
          <a:noFill/>
        </p:spPr>
        <p:txBody>
          <a:bodyPr wrap="square" rtlCol="0">
            <a:spAutoFit/>
          </a:bodyPr>
          <a:lstStyle/>
          <a:p>
            <a:r>
              <a:rPr lang="en-US" sz="3600" b="1" dirty="0" smtClean="0"/>
              <a:t>ROLE OF THE FIELD CONSULTANT</a:t>
            </a:r>
          </a:p>
          <a:p>
            <a:r>
              <a:rPr lang="en-US" sz="3600" b="1" dirty="0" smtClean="0"/>
              <a:t>-ANNUAL INSPECTIONS</a:t>
            </a:r>
          </a:p>
          <a:p>
            <a:endParaRPr lang="en-US" dirty="0"/>
          </a:p>
          <a:p>
            <a:endParaRPr lang="en-US" dirty="0" smtClean="0"/>
          </a:p>
          <a:p>
            <a:endParaRPr lang="en-US" dirty="0"/>
          </a:p>
          <a:p>
            <a:endParaRPr lang="en-US" dirty="0" smtClean="0"/>
          </a:p>
          <a:p>
            <a:endParaRPr lang="en-US" dirty="0"/>
          </a:p>
          <a:p>
            <a:r>
              <a:rPr lang="en-US" dirty="0" smtClean="0"/>
              <a:t>Robert Taylor, Central Field Consultant</a:t>
            </a:r>
            <a:endParaRPr lang="en-US" dirty="0"/>
          </a:p>
        </p:txBody>
      </p:sp>
    </p:spTree>
    <p:extLst>
      <p:ext uri="{BB962C8B-B14F-4D97-AF65-F5344CB8AC3E}">
        <p14:creationId xmlns:p14="http://schemas.microsoft.com/office/powerpoint/2010/main" val="3347822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57400" y="381001"/>
            <a:ext cx="7696200" cy="5745163"/>
          </a:xfrm>
        </p:spPr>
        <p:txBody>
          <a:bodyPr>
            <a:normAutofit/>
          </a:bodyPr>
          <a:lstStyle/>
          <a:p>
            <a:pPr algn="ctr">
              <a:buNone/>
            </a:pPr>
            <a:r>
              <a:rPr lang="en-US" dirty="0"/>
              <a:t>NCDPI FIELD TRANSPORTATION CONSULTANTS</a:t>
            </a:r>
          </a:p>
        </p:txBody>
      </p:sp>
      <p:pic>
        <p:nvPicPr>
          <p:cNvPr id="8" name="Picture 7" descr="Keith-Whitley.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47315" y="4000603"/>
            <a:ext cx="914400" cy="1121434"/>
          </a:xfrm>
          <a:prstGeom prst="rect">
            <a:avLst/>
          </a:prstGeom>
        </p:spPr>
      </p:pic>
      <p:pic>
        <p:nvPicPr>
          <p:cNvPr id="9" name="Picture 8" descr="CharlesBa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0001" y="4037095"/>
            <a:ext cx="841075" cy="1121434"/>
          </a:xfrm>
          <a:prstGeom prst="rect">
            <a:avLst/>
          </a:prstGeom>
        </p:spPr>
      </p:pic>
      <p:pic>
        <p:nvPicPr>
          <p:cNvPr id="10" name="Picture 9" descr="RandyHenso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6103" y="3964317"/>
            <a:ext cx="869852" cy="1157720"/>
          </a:xfrm>
          <a:prstGeom prst="rect">
            <a:avLst/>
          </a:prstGeom>
        </p:spPr>
      </p:pic>
      <p:sp>
        <p:nvSpPr>
          <p:cNvPr id="11" name="TextBox 10"/>
          <p:cNvSpPr txBox="1"/>
          <p:nvPr/>
        </p:nvSpPr>
        <p:spPr>
          <a:xfrm>
            <a:off x="2569029" y="5140386"/>
            <a:ext cx="1524000" cy="369332"/>
          </a:xfrm>
          <a:prstGeom prst="rect">
            <a:avLst/>
          </a:prstGeom>
          <a:noFill/>
        </p:spPr>
        <p:txBody>
          <a:bodyPr wrap="square" rtlCol="0">
            <a:spAutoFit/>
          </a:bodyPr>
          <a:lstStyle/>
          <a:p>
            <a:r>
              <a:rPr lang="en-US" dirty="0"/>
              <a:t>Randy Henson</a:t>
            </a:r>
          </a:p>
        </p:txBody>
      </p:sp>
      <p:sp>
        <p:nvSpPr>
          <p:cNvPr id="12" name="TextBox 11"/>
          <p:cNvSpPr txBox="1"/>
          <p:nvPr/>
        </p:nvSpPr>
        <p:spPr>
          <a:xfrm>
            <a:off x="5449736" y="5228771"/>
            <a:ext cx="1524000" cy="369332"/>
          </a:xfrm>
          <a:prstGeom prst="rect">
            <a:avLst/>
          </a:prstGeom>
          <a:noFill/>
        </p:spPr>
        <p:txBody>
          <a:bodyPr wrap="square" rtlCol="0">
            <a:spAutoFit/>
          </a:bodyPr>
          <a:lstStyle/>
          <a:p>
            <a:r>
              <a:rPr lang="en-US" dirty="0"/>
              <a:t>Robert Taylor</a:t>
            </a:r>
          </a:p>
        </p:txBody>
      </p:sp>
      <p:sp>
        <p:nvSpPr>
          <p:cNvPr id="13" name="TextBox 12"/>
          <p:cNvSpPr txBox="1"/>
          <p:nvPr/>
        </p:nvSpPr>
        <p:spPr>
          <a:xfrm>
            <a:off x="8142515" y="5239657"/>
            <a:ext cx="1524000" cy="369332"/>
          </a:xfrm>
          <a:prstGeom prst="rect">
            <a:avLst/>
          </a:prstGeom>
          <a:noFill/>
        </p:spPr>
        <p:txBody>
          <a:bodyPr wrap="square" rtlCol="0">
            <a:spAutoFit/>
          </a:bodyPr>
          <a:lstStyle/>
          <a:p>
            <a:r>
              <a:rPr lang="en-US" dirty="0"/>
              <a:t>Keith Whitley</a:t>
            </a:r>
          </a:p>
        </p:txBody>
      </p:sp>
      <p:sp>
        <p:nvSpPr>
          <p:cNvPr id="14" name="TextBox 13"/>
          <p:cNvSpPr txBox="1"/>
          <p:nvPr/>
        </p:nvSpPr>
        <p:spPr>
          <a:xfrm>
            <a:off x="3657601" y="5943600"/>
            <a:ext cx="4960269" cy="369332"/>
          </a:xfrm>
          <a:prstGeom prst="rect">
            <a:avLst/>
          </a:prstGeom>
          <a:noFill/>
        </p:spPr>
        <p:txBody>
          <a:bodyPr wrap="none" rtlCol="0">
            <a:spAutoFit/>
          </a:bodyPr>
          <a:lstStyle/>
          <a:p>
            <a:pPr algn="ctr"/>
            <a:r>
              <a:rPr lang="en-US" dirty="0"/>
              <a:t>Employed by N.C. Department of Public Instruction</a:t>
            </a:r>
          </a:p>
        </p:txBody>
      </p:sp>
      <p:pic>
        <p:nvPicPr>
          <p:cNvPr id="16386"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476711" y="914401"/>
            <a:ext cx="7167654" cy="294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29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068" y="1378039"/>
            <a:ext cx="9875789" cy="4062651"/>
          </a:xfrm>
          <a:prstGeom prst="rect">
            <a:avLst/>
          </a:prstGeom>
          <a:noFill/>
        </p:spPr>
        <p:txBody>
          <a:bodyPr wrap="square" rtlCol="0">
            <a:spAutoFit/>
          </a:bodyPr>
          <a:lstStyle/>
          <a:p>
            <a:pPr marL="342900" indent="-342900">
              <a:buAutoNum type="arabicParenR"/>
            </a:pPr>
            <a:r>
              <a:rPr lang="en-US" sz="2400" dirty="0" smtClean="0">
                <a:latin typeface="Arial Black" panose="020B0A04020102020204" pitchFamily="34" charset="0"/>
              </a:rPr>
              <a:t>Inspect 10% of yellow fleet</a:t>
            </a:r>
          </a:p>
          <a:p>
            <a:pPr marL="342900" indent="-342900">
              <a:buAutoNum type="arabicParenR"/>
            </a:pPr>
            <a:r>
              <a:rPr lang="en-US" sz="2400" dirty="0" smtClean="0">
                <a:latin typeface="Arial Black" panose="020B0A04020102020204" pitchFamily="34" charset="0"/>
              </a:rPr>
              <a:t>Inspect small number of Activity buses</a:t>
            </a:r>
          </a:p>
          <a:p>
            <a:pPr marL="342900" indent="-342900">
              <a:buAutoNum type="arabicParenR"/>
            </a:pPr>
            <a:r>
              <a:rPr lang="en-US" sz="2400" dirty="0" smtClean="0">
                <a:latin typeface="Arial Black" panose="020B0A04020102020204" pitchFamily="34" charset="0"/>
              </a:rPr>
              <a:t>Observe small number of bus inspectors</a:t>
            </a:r>
          </a:p>
          <a:p>
            <a:pPr marL="342900" indent="-342900">
              <a:buAutoNum type="arabicParenR"/>
            </a:pPr>
            <a:r>
              <a:rPr lang="en-US" sz="2400" dirty="0" smtClean="0">
                <a:latin typeface="Arial Black" panose="020B0A04020102020204" pitchFamily="34" charset="0"/>
              </a:rPr>
              <a:t>Review office records (5 page check list)</a:t>
            </a:r>
          </a:p>
          <a:p>
            <a:pPr marL="342900" indent="-342900">
              <a:buAutoNum type="arabicParenR"/>
            </a:pPr>
            <a:r>
              <a:rPr lang="en-US" sz="2400" dirty="0" smtClean="0">
                <a:latin typeface="Arial Black" panose="020B0A04020102020204" pitchFamily="34" charset="0"/>
              </a:rPr>
              <a:t>Audit bus parts inventory</a:t>
            </a:r>
          </a:p>
          <a:p>
            <a:pPr marL="342900" indent="-342900">
              <a:buAutoNum type="arabicParenR"/>
            </a:pPr>
            <a:r>
              <a:rPr lang="en-US" sz="2400" dirty="0" smtClean="0">
                <a:latin typeface="Arial Black" panose="020B0A04020102020204" pitchFamily="34" charset="0"/>
              </a:rPr>
              <a:t>Send a letter to superintendent of review results</a:t>
            </a:r>
          </a:p>
          <a:p>
            <a:pPr marL="342900" indent="-342900">
              <a:buAutoNum type="arabicParenR"/>
            </a:pPr>
            <a:r>
              <a:rPr lang="en-US" sz="2400" dirty="0" smtClean="0">
                <a:latin typeface="Arial Black" panose="020B0A04020102020204" pitchFamily="34" charset="0"/>
              </a:rPr>
              <a:t>Compare results from year to year</a:t>
            </a:r>
          </a:p>
          <a:p>
            <a:pPr marL="342900" indent="-342900">
              <a:buAutoNum type="arabicParenR"/>
            </a:pPr>
            <a:r>
              <a:rPr lang="en-US" sz="2400" dirty="0" smtClean="0">
                <a:latin typeface="Arial Black" panose="020B0A04020102020204" pitchFamily="34" charset="0"/>
              </a:rPr>
              <a:t>Inspect state service trucks (summer visit)</a:t>
            </a:r>
          </a:p>
          <a:p>
            <a:pPr marL="342900" indent="-342900">
              <a:buAutoNum type="arabicParenR"/>
            </a:pPr>
            <a:r>
              <a:rPr lang="en-US" sz="2400" dirty="0" smtClean="0">
                <a:latin typeface="Arial Black" panose="020B0A04020102020204" pitchFamily="34" charset="0"/>
              </a:rPr>
              <a:t>Identify and list buses &amp; trucks to be sold</a:t>
            </a:r>
          </a:p>
          <a:p>
            <a:pPr marL="342900" indent="-342900">
              <a:buAutoNum type="arabicParenR"/>
            </a:pPr>
            <a:r>
              <a:rPr lang="en-US" sz="2400" dirty="0" smtClean="0">
                <a:latin typeface="Arial Black" panose="020B0A04020102020204" pitchFamily="34" charset="0"/>
              </a:rPr>
              <a:t>Determine if EZ buses should </a:t>
            </a:r>
            <a:r>
              <a:rPr lang="en-US" sz="2400" smtClean="0">
                <a:latin typeface="Arial Black" panose="020B0A04020102020204" pitchFamily="34" charset="0"/>
              </a:rPr>
              <a:t>be disposed.</a:t>
            </a:r>
            <a:endParaRPr lang="en-US" sz="2400" dirty="0" smtClean="0">
              <a:latin typeface="Arial Black" panose="020B0A04020102020204" pitchFamily="34" charset="0"/>
            </a:endParaRPr>
          </a:p>
          <a:p>
            <a:r>
              <a:rPr lang="en-US" dirty="0" smtClean="0"/>
              <a:t> </a:t>
            </a:r>
            <a:endParaRPr lang="en-US" dirty="0"/>
          </a:p>
        </p:txBody>
      </p:sp>
      <p:sp>
        <p:nvSpPr>
          <p:cNvPr id="5" name="Rectangle 4"/>
          <p:cNvSpPr/>
          <p:nvPr/>
        </p:nvSpPr>
        <p:spPr>
          <a:xfrm>
            <a:off x="3697379" y="423861"/>
            <a:ext cx="3142783" cy="369332"/>
          </a:xfrm>
          <a:prstGeom prst="rect">
            <a:avLst/>
          </a:prstGeom>
        </p:spPr>
        <p:txBody>
          <a:bodyPr wrap="none">
            <a:spAutoFit/>
          </a:bodyPr>
          <a:lstStyle/>
          <a:p>
            <a:r>
              <a:rPr lang="en-US" dirty="0" smtClean="0"/>
              <a:t>Yearly annual inspection review</a:t>
            </a:r>
          </a:p>
        </p:txBody>
      </p:sp>
    </p:spTree>
    <p:extLst>
      <p:ext uri="{BB962C8B-B14F-4D97-AF65-F5344CB8AC3E}">
        <p14:creationId xmlns:p14="http://schemas.microsoft.com/office/powerpoint/2010/main" val="40616400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30-Day Inspection Processing Changes</a:t>
            </a:r>
            <a:endParaRPr lang="en-US" dirty="0"/>
          </a:p>
        </p:txBody>
      </p:sp>
      <p:sp>
        <p:nvSpPr>
          <p:cNvPr id="5" name="Content Placeholder 4"/>
          <p:cNvSpPr>
            <a:spLocks noGrp="1"/>
          </p:cNvSpPr>
          <p:nvPr>
            <p:ph idx="1"/>
          </p:nvPr>
        </p:nvSpPr>
        <p:spPr/>
        <p:txBody>
          <a:bodyPr>
            <a:normAutofit/>
          </a:bodyPr>
          <a:lstStyle/>
          <a:p>
            <a:r>
              <a:rPr lang="en-US" dirty="0" smtClean="0"/>
              <a:t>Each night an inspection will be made available for any vehicle without one</a:t>
            </a:r>
          </a:p>
          <a:p>
            <a:r>
              <a:rPr lang="en-US" dirty="0" smtClean="0"/>
              <a:t>An inspection remains on the list (ZIP24 in BSIP) until it is completed</a:t>
            </a:r>
          </a:p>
          <a:p>
            <a:r>
              <a:rPr lang="en-US" dirty="0" smtClean="0"/>
              <a:t>If the bus is down for service (or the summer) and will not be operated, keep the inspection until it is needed</a:t>
            </a:r>
          </a:p>
          <a:p>
            <a:r>
              <a:rPr lang="en-US" dirty="0" smtClean="0"/>
              <a:t>DO NOT complete orders without time</a:t>
            </a:r>
          </a:p>
        </p:txBody>
      </p:sp>
    </p:spTree>
    <p:extLst>
      <p:ext uri="{BB962C8B-B14F-4D97-AF65-F5344CB8AC3E}">
        <p14:creationId xmlns:p14="http://schemas.microsoft.com/office/powerpoint/2010/main" val="2491962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3" name="Content Placeholder 2"/>
          <p:cNvSpPr>
            <a:spLocks noGrp="1"/>
          </p:cNvSpPr>
          <p:nvPr>
            <p:ph idx="1"/>
          </p:nvPr>
        </p:nvSpPr>
        <p:spPr/>
        <p:txBody>
          <a:bodyPr>
            <a:normAutofit/>
          </a:bodyPr>
          <a:lstStyle/>
          <a:p>
            <a:r>
              <a:rPr lang="en-US" dirty="0" smtClean="0"/>
              <a:t>No unnecessary paperwork printing, processing, and filing</a:t>
            </a:r>
          </a:p>
          <a:p>
            <a:r>
              <a:rPr lang="en-US" dirty="0" smtClean="0"/>
              <a:t>The due date on the inspection is the real due date. You don’t have to refer to the file to find the last real inspection.</a:t>
            </a:r>
          </a:p>
          <a:p>
            <a:r>
              <a:rPr lang="en-US" dirty="0" smtClean="0"/>
              <a:t>No new inspection will generate until the existing one is complete, so there will never be two at the same time</a:t>
            </a:r>
          </a:p>
          <a:p>
            <a:r>
              <a:rPr lang="en-US" dirty="0" smtClean="0"/>
              <a:t>Use the ZIP24 list to manage vehicles available throughout the summer</a:t>
            </a:r>
          </a:p>
          <a:p>
            <a:pPr marL="0" indent="0">
              <a:buNone/>
            </a:pPr>
            <a:endParaRPr lang="en-US" dirty="0" smtClean="0"/>
          </a:p>
        </p:txBody>
      </p:sp>
    </p:spTree>
    <p:extLst>
      <p:ext uri="{BB962C8B-B14F-4D97-AF65-F5344CB8AC3E}">
        <p14:creationId xmlns:p14="http://schemas.microsoft.com/office/powerpoint/2010/main" val="802317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a:bodyPr>
          <a:lstStyle/>
          <a:p>
            <a:r>
              <a:rPr lang="en-US" dirty="0" smtClean="0"/>
              <a:t>Bus 500 is out of service for engine repair but has an inspection due February 12</a:t>
            </a:r>
            <a:r>
              <a:rPr lang="en-US" baseline="30000" dirty="0" smtClean="0"/>
              <a:t>th</a:t>
            </a:r>
            <a:endParaRPr lang="en-US" dirty="0" smtClean="0"/>
          </a:p>
          <a:p>
            <a:r>
              <a:rPr lang="en-US" dirty="0" smtClean="0"/>
              <a:t>It is out of service until it returns on April 10</a:t>
            </a:r>
            <a:r>
              <a:rPr lang="en-US" baseline="30000" dirty="0" smtClean="0"/>
              <a:t>th</a:t>
            </a:r>
            <a:endParaRPr lang="en-US" dirty="0" smtClean="0"/>
          </a:p>
          <a:p>
            <a:r>
              <a:rPr lang="en-US" dirty="0" smtClean="0"/>
              <a:t>April 10</a:t>
            </a:r>
            <a:r>
              <a:rPr lang="en-US" baseline="30000" dirty="0" smtClean="0"/>
              <a:t>th</a:t>
            </a:r>
            <a:r>
              <a:rPr lang="en-US" dirty="0" smtClean="0"/>
              <a:t> the inspection is performed </a:t>
            </a:r>
          </a:p>
          <a:p>
            <a:r>
              <a:rPr lang="en-US" dirty="0" smtClean="0"/>
              <a:t>Use the February </a:t>
            </a:r>
            <a:r>
              <a:rPr lang="en-US" dirty="0"/>
              <a:t>i</a:t>
            </a:r>
            <a:r>
              <a:rPr lang="en-US" dirty="0" smtClean="0"/>
              <a:t>nspection on April 10</a:t>
            </a:r>
            <a:r>
              <a:rPr lang="en-US" baseline="30000" dirty="0" smtClean="0"/>
              <a:t>th</a:t>
            </a:r>
            <a:r>
              <a:rPr lang="en-US" dirty="0" smtClean="0"/>
              <a:t> (reprint if needed)</a:t>
            </a:r>
          </a:p>
          <a:p>
            <a:r>
              <a:rPr lang="en-US" dirty="0" smtClean="0"/>
              <a:t>Entered the inspection into </a:t>
            </a:r>
            <a:r>
              <a:rPr lang="en-US" dirty="0"/>
              <a:t>BSIP on April 11</a:t>
            </a:r>
            <a:r>
              <a:rPr lang="en-US" baseline="30000" dirty="0"/>
              <a:t>th</a:t>
            </a:r>
            <a:r>
              <a:rPr lang="en-US" dirty="0"/>
              <a:t> </a:t>
            </a:r>
          </a:p>
          <a:p>
            <a:r>
              <a:rPr lang="en-US" dirty="0" smtClean="0"/>
              <a:t> April 12</a:t>
            </a:r>
            <a:r>
              <a:rPr lang="en-US" baseline="30000" dirty="0" smtClean="0"/>
              <a:t>th</a:t>
            </a:r>
            <a:r>
              <a:rPr lang="en-US" dirty="0" smtClean="0"/>
              <a:t>, in the morning, there will be another inspection available due May 10</a:t>
            </a:r>
            <a:r>
              <a:rPr lang="en-US" baseline="30000" dirty="0" smtClean="0"/>
              <a:t>th</a:t>
            </a:r>
            <a:endParaRPr lang="en-US" dirty="0" smtClean="0"/>
          </a:p>
          <a:p>
            <a:r>
              <a:rPr lang="en-US" dirty="0" smtClean="0"/>
              <a:t>No other paperwork processing is necessary</a:t>
            </a:r>
            <a:endParaRPr lang="en-US" dirty="0"/>
          </a:p>
          <a:p>
            <a:endParaRPr lang="en-US" dirty="0" smtClean="0"/>
          </a:p>
          <a:p>
            <a:endParaRPr lang="en-US" dirty="0" smtClean="0"/>
          </a:p>
        </p:txBody>
      </p:sp>
    </p:spTree>
    <p:extLst>
      <p:ext uri="{BB962C8B-B14F-4D97-AF65-F5344CB8AC3E}">
        <p14:creationId xmlns:p14="http://schemas.microsoft.com/office/powerpoint/2010/main" val="2666327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Aharoni" panose="02010803020104030203" pitchFamily="2" charset="-79"/>
                <a:cs typeface="Aharoni" panose="02010803020104030203" pitchFamily="2" charset="-79"/>
              </a:rPr>
              <a:t>Role of the field Consultant</a:t>
            </a:r>
            <a:br>
              <a:rPr lang="en-US" dirty="0" smtClean="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a:r>
            <a:br>
              <a:rPr lang="en-US" dirty="0">
                <a:latin typeface="Aharoni" panose="02010803020104030203" pitchFamily="2" charset="-79"/>
                <a:cs typeface="Aharoni" panose="02010803020104030203" pitchFamily="2" charset="-79"/>
              </a:rPr>
            </a:br>
            <a:r>
              <a:rPr lang="en-US" sz="4000" dirty="0" smtClean="0">
                <a:latin typeface="Aharoni" panose="02010803020104030203" pitchFamily="2" charset="-79"/>
                <a:cs typeface="Aharoni" panose="02010803020104030203" pitchFamily="2" charset="-79"/>
              </a:rPr>
              <a:t>Wrecks &amp; Major repairs</a:t>
            </a:r>
            <a:endParaRPr lang="en-US" sz="4000"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524000" y="4271740"/>
            <a:ext cx="9144000" cy="1655762"/>
          </a:xfrm>
        </p:spPr>
        <p:txBody>
          <a:bodyPr/>
          <a:lstStyle/>
          <a:p>
            <a:r>
              <a:rPr lang="en-US" dirty="0" smtClean="0"/>
              <a:t>When should the field consultant be involved?</a:t>
            </a:r>
          </a:p>
          <a:p>
            <a:endParaRPr lang="en-US" dirty="0"/>
          </a:p>
          <a:p>
            <a:r>
              <a:rPr lang="en-US" dirty="0" smtClean="0"/>
              <a:t>Keith Whitley-Eastern Transportation Consultant</a:t>
            </a:r>
            <a:endParaRPr lang="en-US" dirty="0"/>
          </a:p>
        </p:txBody>
      </p:sp>
    </p:spTree>
    <p:extLst>
      <p:ext uri="{BB962C8B-B14F-4D97-AF65-F5344CB8AC3E}">
        <p14:creationId xmlns:p14="http://schemas.microsoft.com/office/powerpoint/2010/main" val="1632032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7083082"/>
          </a:xfrm>
          <a:prstGeom prst="rect">
            <a:avLst/>
          </a:prstGeom>
        </p:spPr>
      </p:pic>
    </p:spTree>
    <p:extLst>
      <p:ext uri="{BB962C8B-B14F-4D97-AF65-F5344CB8AC3E}">
        <p14:creationId xmlns:p14="http://schemas.microsoft.com/office/powerpoint/2010/main" val="462682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8583025"/>
              </p:ext>
            </p:extLst>
          </p:nvPr>
        </p:nvGraphicFramePr>
        <p:xfrm>
          <a:off x="2673927" y="1427020"/>
          <a:ext cx="7459172" cy="5056908"/>
        </p:xfrm>
        <a:graphic>
          <a:graphicData uri="http://schemas.openxmlformats.org/drawingml/2006/table">
            <a:tbl>
              <a:tblPr firstRow="1" firstCol="1" bandRow="1" bandCol="1">
                <a:tableStyleId>{5C22544A-7EE6-4342-B048-85BDC9FD1C3A}</a:tableStyleId>
              </a:tblPr>
              <a:tblGrid>
                <a:gridCol w="938595">
                  <a:extLst>
                    <a:ext uri="{9D8B030D-6E8A-4147-A177-3AD203B41FA5}">
                      <a16:colId xmlns:a16="http://schemas.microsoft.com/office/drawing/2014/main" xmlns="" val="1138489499"/>
                    </a:ext>
                  </a:extLst>
                </a:gridCol>
                <a:gridCol w="1047989">
                  <a:extLst>
                    <a:ext uri="{9D8B030D-6E8A-4147-A177-3AD203B41FA5}">
                      <a16:colId xmlns:a16="http://schemas.microsoft.com/office/drawing/2014/main" xmlns="" val="1679829891"/>
                    </a:ext>
                  </a:extLst>
                </a:gridCol>
                <a:gridCol w="1015171">
                  <a:extLst>
                    <a:ext uri="{9D8B030D-6E8A-4147-A177-3AD203B41FA5}">
                      <a16:colId xmlns:a16="http://schemas.microsoft.com/office/drawing/2014/main" xmlns="" val="816426434"/>
                    </a:ext>
                  </a:extLst>
                </a:gridCol>
                <a:gridCol w="2133901">
                  <a:extLst>
                    <a:ext uri="{9D8B030D-6E8A-4147-A177-3AD203B41FA5}">
                      <a16:colId xmlns:a16="http://schemas.microsoft.com/office/drawing/2014/main" xmlns="" val="944725443"/>
                    </a:ext>
                  </a:extLst>
                </a:gridCol>
                <a:gridCol w="1007878">
                  <a:extLst>
                    <a:ext uri="{9D8B030D-6E8A-4147-A177-3AD203B41FA5}">
                      <a16:colId xmlns:a16="http://schemas.microsoft.com/office/drawing/2014/main" xmlns="" val="1017236232"/>
                    </a:ext>
                  </a:extLst>
                </a:gridCol>
                <a:gridCol w="1315638">
                  <a:extLst>
                    <a:ext uri="{9D8B030D-6E8A-4147-A177-3AD203B41FA5}">
                      <a16:colId xmlns:a16="http://schemas.microsoft.com/office/drawing/2014/main" xmlns="" val="3364081376"/>
                    </a:ext>
                  </a:extLst>
                </a:gridCol>
              </a:tblGrid>
              <a:tr h="534454">
                <a:tc>
                  <a:txBody>
                    <a:bodyPr/>
                    <a:lstStyle/>
                    <a:p>
                      <a:pPr marL="0" marR="0" algn="ctr">
                        <a:lnSpc>
                          <a:spcPct val="115000"/>
                        </a:lnSpc>
                        <a:spcBef>
                          <a:spcPts val="0"/>
                        </a:spcBef>
                        <a:spcAft>
                          <a:spcPts val="0"/>
                        </a:spcAft>
                      </a:pPr>
                      <a:r>
                        <a:rPr lang="en-US" sz="1300" baseline="0" dirty="0">
                          <a:effectLst/>
                        </a:rPr>
                        <a:t>Item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300" baseline="0" dirty="0">
                          <a:effectLst/>
                        </a:rPr>
                        <a:t>QTY.</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300" baseline="0" dirty="0">
                          <a:effectLst/>
                        </a:rPr>
                        <a:t>UOM</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DESCRIPTION</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300" baseline="0">
                          <a:effectLst/>
                        </a:rPr>
                        <a:t>UNIT PRICE</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300" baseline="0">
                          <a:effectLst/>
                        </a:rPr>
                        <a:t>EXTENDED PRICE</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83600806"/>
                  </a:ext>
                </a:extLst>
              </a:tr>
              <a:tr h="1257894">
                <a:tc>
                  <a:txBody>
                    <a:bodyPr/>
                    <a:lstStyle/>
                    <a:p>
                      <a:pPr marL="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1</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p>
                    <a:p>
                      <a:pPr marL="457200" marR="0">
                        <a:lnSpc>
                          <a:spcPct val="115000"/>
                        </a:lnSpc>
                        <a:spcBef>
                          <a:spcPts val="0"/>
                        </a:spcBef>
                        <a:spcAft>
                          <a:spcPts val="0"/>
                        </a:spcAft>
                      </a:pPr>
                      <a:r>
                        <a:rPr lang="en-US" sz="1300" baseline="0" dirty="0">
                          <a:effectLst/>
                        </a:rPr>
                        <a:t> </a:t>
                      </a:r>
                    </a:p>
                    <a:p>
                      <a:pPr marL="457200" marR="0">
                        <a:lnSpc>
                          <a:spcPct val="115000"/>
                        </a:lnSpc>
                        <a:spcBef>
                          <a:spcPts val="0"/>
                        </a:spcBef>
                        <a:spcAft>
                          <a:spcPts val="0"/>
                        </a:spcAft>
                      </a:pPr>
                      <a:r>
                        <a:rPr lang="en-US" sz="1300" baseline="0" dirty="0">
                          <a:effectLst/>
                        </a:rPr>
                        <a:t>1</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p>
                    <a:p>
                      <a:pPr marL="457200" marR="0">
                        <a:lnSpc>
                          <a:spcPct val="115000"/>
                        </a:lnSpc>
                        <a:spcBef>
                          <a:spcPts val="0"/>
                        </a:spcBef>
                        <a:spcAft>
                          <a:spcPts val="0"/>
                        </a:spcAft>
                      </a:pPr>
                      <a:r>
                        <a:rPr lang="en-US" sz="1300" baseline="0" dirty="0">
                          <a:effectLst/>
                        </a:rPr>
                        <a:t> </a:t>
                      </a:r>
                    </a:p>
                    <a:p>
                      <a:pPr marL="0" marR="0" algn="ctr">
                        <a:lnSpc>
                          <a:spcPct val="115000"/>
                        </a:lnSpc>
                        <a:spcBef>
                          <a:spcPts val="0"/>
                        </a:spcBef>
                        <a:spcAft>
                          <a:spcPts val="0"/>
                        </a:spcAft>
                      </a:pPr>
                      <a:r>
                        <a:rPr lang="en-US" sz="1300" baseline="0" dirty="0">
                          <a:effectLst/>
                        </a:rPr>
                        <a:t>Each</a:t>
                      </a:r>
                    </a:p>
                    <a:p>
                      <a:pPr marL="457200" marR="0">
                        <a:lnSpc>
                          <a:spcPct val="115000"/>
                        </a:lnSpc>
                        <a:spcBef>
                          <a:spcPts val="0"/>
                        </a:spcBef>
                        <a:spcAft>
                          <a:spcPts val="0"/>
                        </a:spcAft>
                      </a:pPr>
                      <a:r>
                        <a:rPr lang="en-US" sz="1300" baseline="0" dirty="0">
                          <a:effectLst/>
                        </a:rPr>
                        <a:t> </a:t>
                      </a:r>
                    </a:p>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300" baseline="0" dirty="0">
                          <a:effectLst/>
                        </a:rPr>
                        <a:t>Small configuration – </a:t>
                      </a:r>
                    </a:p>
                    <a:p>
                      <a:pPr marL="0" marR="0">
                        <a:lnSpc>
                          <a:spcPct val="115000"/>
                        </a:lnSpc>
                        <a:spcBef>
                          <a:spcPts val="0"/>
                        </a:spcBef>
                        <a:spcAft>
                          <a:spcPts val="0"/>
                        </a:spcAft>
                      </a:pPr>
                      <a:r>
                        <a:rPr lang="en-US" sz="1300" baseline="0" dirty="0">
                          <a:effectLst/>
                        </a:rPr>
                        <a:t>Gasoline Engine</a:t>
                      </a:r>
                    </a:p>
                    <a:p>
                      <a:pPr marL="0" marR="0">
                        <a:lnSpc>
                          <a:spcPct val="115000"/>
                        </a:lnSpc>
                        <a:spcBef>
                          <a:spcPts val="0"/>
                        </a:spcBef>
                        <a:spcAft>
                          <a:spcPts val="0"/>
                        </a:spcAft>
                      </a:pPr>
                      <a:r>
                        <a:rPr lang="en-US" sz="1300" baseline="0" dirty="0">
                          <a:effectLst/>
                        </a:rPr>
                        <a:t>Passengers: Max 14 + driver</a:t>
                      </a:r>
                    </a:p>
                    <a:p>
                      <a:pPr marL="0" marR="0">
                        <a:lnSpc>
                          <a:spcPct val="115000"/>
                        </a:lnSpc>
                        <a:spcBef>
                          <a:spcPts val="0"/>
                        </a:spcBef>
                        <a:spcAft>
                          <a:spcPts val="0"/>
                        </a:spcAft>
                      </a:pPr>
                      <a:r>
                        <a:rPr lang="en-US" sz="1300" baseline="0" dirty="0" err="1">
                          <a:effectLst/>
                        </a:rPr>
                        <a:t>Mfr</a:t>
                      </a:r>
                      <a:r>
                        <a:rPr lang="en-US" sz="1300" baseline="0" dirty="0">
                          <a:effectLst/>
                        </a:rPr>
                        <a:t>: ___________________</a:t>
                      </a:r>
                    </a:p>
                    <a:p>
                      <a:pPr marL="0" marR="0">
                        <a:lnSpc>
                          <a:spcPct val="115000"/>
                        </a:lnSpc>
                        <a:spcBef>
                          <a:spcPts val="0"/>
                        </a:spcBef>
                        <a:spcAft>
                          <a:spcPts val="0"/>
                        </a:spcAft>
                      </a:pPr>
                      <a:r>
                        <a:rPr lang="en-US" sz="1300" baseline="0" dirty="0">
                          <a:effectLst/>
                        </a:rPr>
                        <a:t>Model #: _______________</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60087986"/>
                  </a:ext>
                </a:extLst>
              </a:tr>
              <a:tr h="1257894">
                <a:tc>
                  <a:txBody>
                    <a:bodyPr/>
                    <a:lstStyle/>
                    <a:p>
                      <a:pPr marL="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2</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a:effectLst/>
                        </a:rPr>
                        <a:t> </a:t>
                      </a:r>
                    </a:p>
                    <a:p>
                      <a:pPr marL="457200" marR="0">
                        <a:lnSpc>
                          <a:spcPct val="115000"/>
                        </a:lnSpc>
                        <a:spcBef>
                          <a:spcPts val="0"/>
                        </a:spcBef>
                        <a:spcAft>
                          <a:spcPts val="0"/>
                        </a:spcAft>
                      </a:pPr>
                      <a:r>
                        <a:rPr lang="en-US" sz="1300" baseline="0">
                          <a:effectLst/>
                        </a:rPr>
                        <a:t>1</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p>
                    <a:p>
                      <a:pPr marL="0" marR="0" algn="ctr">
                        <a:lnSpc>
                          <a:spcPct val="115000"/>
                        </a:lnSpc>
                        <a:spcBef>
                          <a:spcPts val="0"/>
                        </a:spcBef>
                        <a:spcAft>
                          <a:spcPts val="0"/>
                        </a:spcAft>
                      </a:pPr>
                      <a:r>
                        <a:rPr lang="en-US" sz="1300" baseline="0" dirty="0">
                          <a:effectLst/>
                        </a:rPr>
                        <a:t>Each</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300" baseline="0" dirty="0">
                          <a:effectLst/>
                        </a:rPr>
                        <a:t>Small Configuration – </a:t>
                      </a:r>
                    </a:p>
                    <a:p>
                      <a:pPr marL="0" marR="0">
                        <a:lnSpc>
                          <a:spcPct val="115000"/>
                        </a:lnSpc>
                        <a:spcBef>
                          <a:spcPts val="0"/>
                        </a:spcBef>
                        <a:spcAft>
                          <a:spcPts val="0"/>
                        </a:spcAft>
                      </a:pPr>
                      <a:r>
                        <a:rPr lang="en-US" sz="1300" baseline="0" dirty="0">
                          <a:effectLst/>
                        </a:rPr>
                        <a:t>Diesel Engine </a:t>
                      </a:r>
                    </a:p>
                    <a:p>
                      <a:pPr marL="0" marR="0">
                        <a:lnSpc>
                          <a:spcPct val="115000"/>
                        </a:lnSpc>
                        <a:spcBef>
                          <a:spcPts val="0"/>
                        </a:spcBef>
                        <a:spcAft>
                          <a:spcPts val="0"/>
                        </a:spcAft>
                      </a:pPr>
                      <a:r>
                        <a:rPr lang="en-US" sz="1300" baseline="0" dirty="0">
                          <a:effectLst/>
                        </a:rPr>
                        <a:t>Passengers: Max 14 + driver</a:t>
                      </a:r>
                    </a:p>
                    <a:p>
                      <a:pPr marL="0" marR="0">
                        <a:lnSpc>
                          <a:spcPct val="115000"/>
                        </a:lnSpc>
                        <a:spcBef>
                          <a:spcPts val="0"/>
                        </a:spcBef>
                        <a:spcAft>
                          <a:spcPts val="0"/>
                        </a:spcAft>
                      </a:pPr>
                      <a:r>
                        <a:rPr lang="en-US" sz="1300" baseline="0" dirty="0" err="1">
                          <a:effectLst/>
                        </a:rPr>
                        <a:t>Mfr</a:t>
                      </a:r>
                      <a:r>
                        <a:rPr lang="en-US" sz="1300" baseline="0" dirty="0">
                          <a:effectLst/>
                        </a:rPr>
                        <a:t>: ___________________</a:t>
                      </a:r>
                    </a:p>
                    <a:p>
                      <a:pPr marL="0" marR="0">
                        <a:lnSpc>
                          <a:spcPct val="115000"/>
                        </a:lnSpc>
                        <a:spcBef>
                          <a:spcPts val="0"/>
                        </a:spcBef>
                        <a:spcAft>
                          <a:spcPts val="0"/>
                        </a:spcAft>
                      </a:pPr>
                      <a:r>
                        <a:rPr lang="en-US" sz="1300" baseline="0" dirty="0">
                          <a:effectLst/>
                        </a:rPr>
                        <a:t>Model #: _______________</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18553586"/>
                  </a:ext>
                </a:extLst>
              </a:tr>
              <a:tr h="1003333">
                <a:tc>
                  <a:txBody>
                    <a:bodyPr/>
                    <a:lstStyle/>
                    <a:p>
                      <a:pPr marL="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3</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a:effectLst/>
                        </a:rPr>
                        <a:t> </a:t>
                      </a:r>
                    </a:p>
                    <a:p>
                      <a:pPr marL="457200" marR="0">
                        <a:lnSpc>
                          <a:spcPct val="115000"/>
                        </a:lnSpc>
                        <a:spcBef>
                          <a:spcPts val="0"/>
                        </a:spcBef>
                        <a:spcAft>
                          <a:spcPts val="0"/>
                        </a:spcAft>
                      </a:pPr>
                      <a:r>
                        <a:rPr lang="en-US" sz="1300" baseline="0">
                          <a:effectLst/>
                        </a:rPr>
                        <a:t>1</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Each</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300" baseline="0" dirty="0">
                          <a:effectLst/>
                        </a:rPr>
                        <a:t>Medium Configuration </a:t>
                      </a:r>
                      <a:br>
                        <a:rPr lang="en-US" sz="1300" baseline="0" dirty="0">
                          <a:effectLst/>
                        </a:rPr>
                      </a:br>
                      <a:r>
                        <a:rPr lang="en-US" sz="1300" baseline="0" dirty="0">
                          <a:effectLst/>
                        </a:rPr>
                        <a:t>Passengers: 18-25 + driver </a:t>
                      </a:r>
                    </a:p>
                    <a:p>
                      <a:pPr marL="0" marR="0">
                        <a:lnSpc>
                          <a:spcPct val="115000"/>
                        </a:lnSpc>
                        <a:spcBef>
                          <a:spcPts val="0"/>
                        </a:spcBef>
                        <a:spcAft>
                          <a:spcPts val="0"/>
                        </a:spcAft>
                      </a:pPr>
                      <a:r>
                        <a:rPr lang="en-US" sz="1300" baseline="0" dirty="0" err="1">
                          <a:effectLst/>
                        </a:rPr>
                        <a:t>Mfr</a:t>
                      </a:r>
                      <a:r>
                        <a:rPr lang="en-US" sz="1300" baseline="0" dirty="0">
                          <a:effectLst/>
                        </a:rPr>
                        <a:t>: ___________________</a:t>
                      </a:r>
                    </a:p>
                    <a:p>
                      <a:pPr marL="0" marR="0">
                        <a:lnSpc>
                          <a:spcPct val="115000"/>
                        </a:lnSpc>
                        <a:spcBef>
                          <a:spcPts val="0"/>
                        </a:spcBef>
                        <a:spcAft>
                          <a:spcPts val="0"/>
                        </a:spcAft>
                      </a:pPr>
                      <a:r>
                        <a:rPr lang="en-US" sz="1300" baseline="0" dirty="0">
                          <a:effectLst/>
                        </a:rPr>
                        <a:t>Model #: _______________</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80686679"/>
                  </a:ext>
                </a:extLst>
              </a:tr>
              <a:tr h="1003333">
                <a:tc>
                  <a:txBody>
                    <a:bodyPr/>
                    <a:lstStyle/>
                    <a:p>
                      <a:pPr marL="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4</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a:effectLst/>
                        </a:rPr>
                        <a:t> </a:t>
                      </a:r>
                    </a:p>
                    <a:p>
                      <a:pPr marL="457200" marR="0">
                        <a:lnSpc>
                          <a:spcPct val="115000"/>
                        </a:lnSpc>
                        <a:spcBef>
                          <a:spcPts val="0"/>
                        </a:spcBef>
                        <a:spcAft>
                          <a:spcPts val="0"/>
                        </a:spcAft>
                      </a:pPr>
                      <a:r>
                        <a:rPr lang="en-US" sz="1300" baseline="0">
                          <a:effectLst/>
                        </a:rPr>
                        <a:t>1</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gn="ctr">
                        <a:lnSpc>
                          <a:spcPct val="115000"/>
                        </a:lnSpc>
                        <a:spcBef>
                          <a:spcPts val="0"/>
                        </a:spcBef>
                        <a:spcAft>
                          <a:spcPts val="0"/>
                        </a:spcAft>
                      </a:pPr>
                      <a:r>
                        <a:rPr lang="en-US" sz="1300" baseline="0">
                          <a:effectLst/>
                        </a:rPr>
                        <a:t> </a:t>
                      </a:r>
                    </a:p>
                    <a:p>
                      <a:pPr marL="0" marR="0" algn="ctr">
                        <a:lnSpc>
                          <a:spcPct val="115000"/>
                        </a:lnSpc>
                        <a:spcBef>
                          <a:spcPts val="0"/>
                        </a:spcBef>
                        <a:spcAft>
                          <a:spcPts val="0"/>
                        </a:spcAft>
                      </a:pPr>
                      <a:r>
                        <a:rPr lang="en-US" sz="1300" baseline="0">
                          <a:effectLst/>
                        </a:rPr>
                        <a:t>Each</a:t>
                      </a:r>
                      <a:endParaRPr lang="en-US" sz="1300" baseline="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300" baseline="0" dirty="0">
                          <a:effectLst/>
                        </a:rPr>
                        <a:t>Larger Configuration </a:t>
                      </a:r>
                    </a:p>
                    <a:p>
                      <a:pPr marL="0" marR="0">
                        <a:lnSpc>
                          <a:spcPct val="115000"/>
                        </a:lnSpc>
                        <a:spcBef>
                          <a:spcPts val="0"/>
                        </a:spcBef>
                        <a:spcAft>
                          <a:spcPts val="0"/>
                        </a:spcAft>
                      </a:pPr>
                      <a:r>
                        <a:rPr lang="en-US" sz="1300" baseline="0" dirty="0">
                          <a:effectLst/>
                        </a:rPr>
                        <a:t>Passengers: 26-30 + driver</a:t>
                      </a:r>
                    </a:p>
                    <a:p>
                      <a:pPr marL="0" marR="0">
                        <a:lnSpc>
                          <a:spcPct val="115000"/>
                        </a:lnSpc>
                        <a:spcBef>
                          <a:spcPts val="0"/>
                        </a:spcBef>
                        <a:spcAft>
                          <a:spcPts val="0"/>
                        </a:spcAft>
                      </a:pPr>
                      <a:r>
                        <a:rPr lang="en-US" sz="1300" baseline="0" dirty="0" err="1">
                          <a:effectLst/>
                        </a:rPr>
                        <a:t>Mfr</a:t>
                      </a:r>
                      <a:r>
                        <a:rPr lang="en-US" sz="1300" baseline="0" dirty="0">
                          <a:effectLst/>
                        </a:rPr>
                        <a:t>: ___________________</a:t>
                      </a:r>
                    </a:p>
                    <a:p>
                      <a:pPr marL="0" marR="0">
                        <a:lnSpc>
                          <a:spcPct val="115000"/>
                        </a:lnSpc>
                        <a:spcBef>
                          <a:spcPts val="0"/>
                        </a:spcBef>
                        <a:spcAft>
                          <a:spcPts val="0"/>
                        </a:spcAft>
                      </a:pPr>
                      <a:r>
                        <a:rPr lang="en-US" sz="1300" baseline="0" dirty="0">
                          <a:effectLst/>
                        </a:rPr>
                        <a:t>Model #: _______________</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marR="0">
                        <a:lnSpc>
                          <a:spcPct val="115000"/>
                        </a:lnSpc>
                        <a:spcBef>
                          <a:spcPts val="0"/>
                        </a:spcBef>
                        <a:spcAft>
                          <a:spcPts val="0"/>
                        </a:spcAft>
                      </a:pPr>
                      <a:r>
                        <a:rPr lang="en-US" sz="1300" baseline="0" dirty="0">
                          <a:effectLst/>
                        </a:rPr>
                        <a:t> </a:t>
                      </a:r>
                      <a:endParaRPr lang="en-US" sz="13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89380484"/>
                  </a:ext>
                </a:extLst>
              </a:tr>
            </a:tbl>
          </a:graphicData>
        </a:graphic>
      </p:graphicFrame>
    </p:spTree>
    <p:extLst>
      <p:ext uri="{BB962C8B-B14F-4D97-AF65-F5344CB8AC3E}">
        <p14:creationId xmlns:p14="http://schemas.microsoft.com/office/powerpoint/2010/main" val="3129204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56155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4416" y="210312"/>
            <a:ext cx="8583168" cy="6437376"/>
          </a:xfrm>
          <a:prstGeom prst="rect">
            <a:avLst/>
          </a:prstGeom>
        </p:spPr>
      </p:pic>
    </p:spTree>
    <p:extLst>
      <p:ext uri="{BB962C8B-B14F-4D97-AF65-F5344CB8AC3E}">
        <p14:creationId xmlns:p14="http://schemas.microsoft.com/office/powerpoint/2010/main" val="963595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outlook.office.net/owa/Randy.Henson@dpi.nc.gov/service.svc/s/GetAttachmentThumbnail?id=AAMkAGVhOGU1YjRjLTZlYjItNGVkZS04MGRlLWM4OTRiMjY2MTNmMABGAAAAAABRHph2IIvvT7S93CnzVKA0BwANpf6051CSQrmMHmnZd8OqAAAAFM%2BOAAAF9IyhDxdUTJRGPz5dD6XyAAKQv9P2AAABEgAQADz9SWOD%2FSBHuPHwBc2Vzik%3D&amp;thumbnailType=2&amp;X-OWA-CANARY=wpF1bdwLkkqMv6LejqNl28DydVA-mdMYxr5Eldw8qL0PpXZgNGkZZnvxI7wEGsDfsRR1cHq6CjM.&amp;token=c418b530-3d4d-4f99-ade4-33d3f60a3bd8&amp;owa=outlook.office.co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7436" y="506982"/>
            <a:ext cx="8033152" cy="602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651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3372742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3"/>
          <a:ext cx="12192000" cy="6858003"/>
        </p:xfrm>
        <a:graphic>
          <a:graphicData uri="http://schemas.openxmlformats.org/drawingml/2006/table">
            <a:tbl>
              <a:tblPr>
                <a:tableStyleId>{5C22544A-7EE6-4342-B048-85BDC9FD1C3A}</a:tableStyleId>
              </a:tblPr>
              <a:tblGrid>
                <a:gridCol w="1315092"/>
                <a:gridCol w="7096018"/>
                <a:gridCol w="1835650"/>
                <a:gridCol w="1945240"/>
              </a:tblGrid>
              <a:tr h="388125">
                <a:tc>
                  <a:txBody>
                    <a:bodyPr/>
                    <a:lstStyle/>
                    <a:p>
                      <a:pPr algn="ctr" fontAlgn="b"/>
                      <a:r>
                        <a:rPr lang="en-US" sz="1000" u="none" strike="noStrike">
                          <a:effectLst/>
                        </a:rPr>
                        <a:t>Line</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 </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Formula</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 </a:t>
                      </a:r>
                      <a:endParaRPr lang="en-US" sz="1200" b="0" i="0" u="none" strike="noStrike">
                        <a:effectLst/>
                        <a:latin typeface="Arial Narrow" panose="020B0606020202030204" pitchFamily="34" charset="0"/>
                      </a:endParaRPr>
                    </a:p>
                  </a:txBody>
                  <a:tcPr marL="0" marR="0" marT="0" marB="0"/>
                </a:tc>
              </a:tr>
              <a:tr h="388125">
                <a:tc>
                  <a:txBody>
                    <a:bodyPr/>
                    <a:lstStyle/>
                    <a:p>
                      <a:pPr algn="ctr" fontAlgn="b"/>
                      <a:r>
                        <a:rPr lang="en-US" sz="1000" u="none" strike="noStrike">
                          <a:effectLst/>
                        </a:rPr>
                        <a:t>1</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Purchase Price of Bus</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P</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$62,559 </a:t>
                      </a:r>
                      <a:endParaRPr lang="en-US" sz="1200" b="0" i="0" u="none" strike="noStrike">
                        <a:effectLst/>
                        <a:latin typeface="Arial Narrow" panose="020B0606020202030204" pitchFamily="34" charset="0"/>
                      </a:endParaRPr>
                    </a:p>
                  </a:txBody>
                  <a:tcPr marL="0" marR="0" marT="0" marB="0"/>
                </a:tc>
              </a:tr>
              <a:tr h="388125">
                <a:tc>
                  <a:txBody>
                    <a:bodyPr/>
                    <a:lstStyle/>
                    <a:p>
                      <a:pPr algn="ctr" fontAlgn="b"/>
                      <a:r>
                        <a:rPr lang="en-US" sz="1000" u="none" strike="noStrike">
                          <a:effectLst/>
                        </a:rPr>
                        <a:t>2</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Annual Depreciation Based on 20 Years</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P / 20</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$3,128 </a:t>
                      </a:r>
                      <a:endParaRPr lang="en-US" sz="1200" b="0" i="0" u="none" strike="noStrike">
                        <a:effectLst/>
                        <a:latin typeface="Arial Narrow" panose="020B0606020202030204" pitchFamily="34" charset="0"/>
                      </a:endParaRPr>
                    </a:p>
                  </a:txBody>
                  <a:tcPr marL="0" marR="0" marT="0" marB="0"/>
                </a:tc>
              </a:tr>
              <a:tr h="776251">
                <a:tc>
                  <a:txBody>
                    <a:bodyPr/>
                    <a:lstStyle/>
                    <a:p>
                      <a:pPr algn="ctr" fontAlgn="b"/>
                      <a:r>
                        <a:rPr lang="en-US" sz="1000" u="none" strike="noStrike">
                          <a:effectLst/>
                        </a:rPr>
                        <a:t>3</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Number of years bus has left in service (excluding 2+ years as operational spare vehicle)</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20 - (Service Years)</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14.0000</a:t>
                      </a:r>
                      <a:endParaRPr lang="en-US" sz="1200" b="0" i="0" u="none" strike="noStrike">
                        <a:effectLst/>
                        <a:latin typeface="Arial Narrow" panose="020B0606020202030204" pitchFamily="34" charset="0"/>
                      </a:endParaRPr>
                    </a:p>
                  </a:txBody>
                  <a:tcPr marL="0" marR="0" marT="0" marB="0"/>
                </a:tc>
              </a:tr>
              <a:tr h="742501">
                <a:tc>
                  <a:txBody>
                    <a:bodyPr/>
                    <a:lstStyle/>
                    <a:p>
                      <a:pPr algn="ctr" fontAlgn="b"/>
                      <a:r>
                        <a:rPr lang="en-US" sz="1000" u="none" strike="noStrike">
                          <a:effectLst/>
                        </a:rPr>
                        <a:t>4</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Remaining Use Value Based on Years Remaining (Purchase price less depreciation) (3) x (2)</a:t>
                      </a:r>
                      <a:endParaRPr lang="en-US" sz="1200" b="1"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(P/20) x Y</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$43,791.30 </a:t>
                      </a:r>
                      <a:endParaRPr lang="en-US" sz="1200" b="1" i="0" u="none" strike="noStrike">
                        <a:effectLst/>
                        <a:latin typeface="Arial Narrow" panose="020B0606020202030204" pitchFamily="34" charset="0"/>
                      </a:endParaRPr>
                    </a:p>
                  </a:txBody>
                  <a:tcPr marL="0" marR="0" marT="0" marB="0"/>
                </a:tc>
              </a:tr>
              <a:tr h="742501">
                <a:tc>
                  <a:txBody>
                    <a:bodyPr/>
                    <a:lstStyle/>
                    <a:p>
                      <a:pPr algn="ctr" fontAlgn="b"/>
                      <a:r>
                        <a:rPr lang="en-US" sz="1000" u="none" strike="noStrike">
                          <a:effectLst/>
                        </a:rPr>
                        <a:t>5</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Depreciation Basis - Mileage (200,000 miles; 165,000 miles for pre-1994)</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M</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200,000</a:t>
                      </a:r>
                      <a:endParaRPr lang="en-US" sz="1200" b="0" i="0" u="none" strike="noStrike">
                        <a:effectLst/>
                        <a:latin typeface="Arial Narrow" panose="020B0606020202030204" pitchFamily="34" charset="0"/>
                      </a:endParaRPr>
                    </a:p>
                  </a:txBody>
                  <a:tcPr marL="0" marR="0" marT="0" marB="0"/>
                </a:tc>
              </a:tr>
              <a:tr h="388125">
                <a:tc>
                  <a:txBody>
                    <a:bodyPr/>
                    <a:lstStyle/>
                    <a:p>
                      <a:pPr algn="ctr" fontAlgn="b"/>
                      <a:r>
                        <a:rPr lang="en-US" sz="1000" u="none" strike="noStrike">
                          <a:effectLst/>
                        </a:rPr>
                        <a:t>6</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Current Mileage</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C</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102,913</a:t>
                      </a:r>
                      <a:endParaRPr lang="en-US" sz="1200" b="0" i="0" u="none" strike="noStrike">
                        <a:effectLst/>
                        <a:latin typeface="Arial Narrow" panose="020B0606020202030204" pitchFamily="34" charset="0"/>
                      </a:endParaRPr>
                    </a:p>
                  </a:txBody>
                  <a:tcPr marL="0" marR="0" marT="0" marB="0"/>
                </a:tc>
              </a:tr>
              <a:tr h="647999">
                <a:tc>
                  <a:txBody>
                    <a:bodyPr/>
                    <a:lstStyle/>
                    <a:p>
                      <a:pPr algn="ctr" fontAlgn="b"/>
                      <a:r>
                        <a:rPr lang="en-US" sz="1000" u="none" strike="noStrike">
                          <a:effectLst/>
                        </a:rPr>
                        <a:t>7</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Remaining Use Value Based on Miles (6)/(5) x (1)</a:t>
                      </a:r>
                      <a:endParaRPr lang="en-US" sz="1200" b="1"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((M-C)/M) * P</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$30,368 </a:t>
                      </a:r>
                      <a:endParaRPr lang="en-US" sz="1200" b="1" i="0" u="none" strike="noStrike">
                        <a:effectLst/>
                        <a:latin typeface="Arial Narrow" panose="020B0606020202030204" pitchFamily="34" charset="0"/>
                      </a:endParaRPr>
                    </a:p>
                  </a:txBody>
                  <a:tcPr marL="0" marR="0" marT="0" marB="0"/>
                </a:tc>
              </a:tr>
              <a:tr h="388125">
                <a:tc>
                  <a:txBody>
                    <a:bodyPr/>
                    <a:lstStyle/>
                    <a:p>
                      <a:pPr algn="ctr" fontAlgn="b"/>
                      <a:r>
                        <a:rPr lang="en-US" sz="1000" u="none" strike="noStrike">
                          <a:effectLst/>
                        </a:rPr>
                        <a:t>8</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CURRENT VALUE - LESSER OF (4) &amp; (7) </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V</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$30,368 </a:t>
                      </a:r>
                      <a:endParaRPr lang="en-US" sz="1200" b="0" i="0" u="none" strike="noStrike">
                        <a:effectLst/>
                        <a:latin typeface="Arial Narrow" panose="020B0606020202030204" pitchFamily="34" charset="0"/>
                      </a:endParaRPr>
                    </a:p>
                  </a:txBody>
                  <a:tcPr marL="0" marR="0" marT="0" marB="0"/>
                </a:tc>
              </a:tr>
              <a:tr h="388125">
                <a:tc>
                  <a:txBody>
                    <a:bodyPr/>
                    <a:lstStyle/>
                    <a:p>
                      <a:pPr algn="ctr" fontAlgn="b"/>
                      <a:r>
                        <a:rPr lang="en-US" sz="1000" u="none" strike="noStrike">
                          <a:effectLst/>
                        </a:rPr>
                        <a:t>9</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Sale Value at end of life</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S</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$6,000 </a:t>
                      </a:r>
                      <a:endParaRPr lang="en-US" sz="1200" b="0" i="0" u="none" strike="noStrike">
                        <a:effectLst/>
                        <a:latin typeface="Arial Narrow" panose="020B0606020202030204" pitchFamily="34" charset="0"/>
                      </a:endParaRPr>
                    </a:p>
                  </a:txBody>
                  <a:tcPr marL="0" marR="0" marT="0" marB="0"/>
                </a:tc>
              </a:tr>
              <a:tr h="742501">
                <a:tc>
                  <a:txBody>
                    <a:bodyPr/>
                    <a:lstStyle/>
                    <a:p>
                      <a:pPr algn="ctr" fontAlgn="b"/>
                      <a:r>
                        <a:rPr lang="en-US" sz="1000" u="none" strike="noStrike">
                          <a:effectLst/>
                        </a:rPr>
                        <a:t>10</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Salvage value of wrecked bus based on recent sales to scrap metal dealers.</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W</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$2,000 </a:t>
                      </a:r>
                      <a:endParaRPr lang="en-US" sz="1200" b="0" i="0" u="none" strike="noStrike">
                        <a:effectLst/>
                        <a:latin typeface="Arial Narrow" panose="020B0606020202030204" pitchFamily="34" charset="0"/>
                      </a:endParaRPr>
                    </a:p>
                  </a:txBody>
                  <a:tcPr marL="0" marR="0" marT="0" marB="0"/>
                </a:tc>
              </a:tr>
              <a:tr h="438750">
                <a:tc>
                  <a:txBody>
                    <a:bodyPr/>
                    <a:lstStyle/>
                    <a:p>
                      <a:pPr algn="ctr" fontAlgn="b"/>
                      <a:r>
                        <a:rPr lang="en-US" sz="1000" u="none" strike="noStrike">
                          <a:effectLst/>
                        </a:rPr>
                        <a:t>11</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Value to State if LEA keeps the Bus</a:t>
                      </a:r>
                      <a:endParaRPr lang="en-US" sz="1200" b="1"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V+S-W</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400" u="none" strike="noStrike">
                          <a:effectLst/>
                        </a:rPr>
                        <a:t>$34,368 </a:t>
                      </a:r>
                      <a:endParaRPr lang="en-US" sz="1400" b="0" i="0" u="none" strike="noStrike">
                        <a:effectLst/>
                        <a:latin typeface="Arial Narrow" panose="020B0606020202030204" pitchFamily="34" charset="0"/>
                      </a:endParaRPr>
                    </a:p>
                  </a:txBody>
                  <a:tcPr marL="0" marR="0" marT="0" marB="0"/>
                </a:tc>
              </a:tr>
              <a:tr h="438750">
                <a:tc>
                  <a:txBody>
                    <a:bodyPr/>
                    <a:lstStyle/>
                    <a:p>
                      <a:pPr algn="ctr" fontAlgn="b"/>
                      <a:r>
                        <a:rPr lang="en-US" sz="1000" u="none" strike="noStrike">
                          <a:effectLst/>
                        </a:rPr>
                        <a:t>12</a:t>
                      </a:r>
                      <a:endParaRPr lang="en-US" sz="1000" b="0" i="0" u="none" strike="noStrike">
                        <a:effectLst/>
                        <a:latin typeface="Arial" panose="020B0604020202020204" pitchFamily="34" charset="0"/>
                      </a:endParaRPr>
                    </a:p>
                  </a:txBody>
                  <a:tcPr marL="0" marR="0" marT="0" marB="0" anchor="b"/>
                </a:tc>
                <a:tc>
                  <a:txBody>
                    <a:bodyPr/>
                    <a:lstStyle/>
                    <a:p>
                      <a:pPr algn="l" fontAlgn="t"/>
                      <a:r>
                        <a:rPr lang="en-US" sz="1200" u="none" strike="noStrike">
                          <a:effectLst/>
                        </a:rPr>
                        <a:t>Value to State if insurance company takes the bus</a:t>
                      </a:r>
                      <a:endParaRPr lang="en-US" sz="1200" b="1" i="0" u="none" strike="noStrike">
                        <a:effectLst/>
                        <a:latin typeface="Arial Narrow" panose="020B0606020202030204" pitchFamily="34" charset="0"/>
                      </a:endParaRPr>
                    </a:p>
                  </a:txBody>
                  <a:tcPr marL="0" marR="0" marT="0" marB="0"/>
                </a:tc>
                <a:tc>
                  <a:txBody>
                    <a:bodyPr/>
                    <a:lstStyle/>
                    <a:p>
                      <a:pPr algn="ctr" fontAlgn="t"/>
                      <a:r>
                        <a:rPr lang="en-US" sz="1200" u="none" strike="noStrike">
                          <a:effectLst/>
                        </a:rPr>
                        <a:t>V+S</a:t>
                      </a:r>
                      <a:endParaRPr lang="en-US" sz="1200" b="0" i="0" u="none" strike="noStrike">
                        <a:effectLst/>
                        <a:latin typeface="Arial Narrow" panose="020B0606020202030204" pitchFamily="34" charset="0"/>
                      </a:endParaRPr>
                    </a:p>
                  </a:txBody>
                  <a:tcPr marL="0" marR="0" marT="0" marB="0"/>
                </a:tc>
                <a:tc>
                  <a:txBody>
                    <a:bodyPr/>
                    <a:lstStyle/>
                    <a:p>
                      <a:pPr algn="ctr" fontAlgn="t"/>
                      <a:r>
                        <a:rPr lang="en-US" sz="1400" u="none" strike="noStrike" dirty="0">
                          <a:effectLst/>
                        </a:rPr>
                        <a:t>$36,368 </a:t>
                      </a:r>
                      <a:endParaRPr lang="en-US" sz="1400" b="0" i="0" u="none" strike="noStrike" dirty="0">
                        <a:effectLst/>
                        <a:latin typeface="Arial Narrow" panose="020B0606020202030204" pitchFamily="34" charset="0"/>
                      </a:endParaRPr>
                    </a:p>
                  </a:txBody>
                  <a:tcPr marL="0" marR="0" marT="0" marB="0"/>
                </a:tc>
              </a:tr>
            </a:tbl>
          </a:graphicData>
        </a:graphic>
      </p:graphicFrame>
    </p:spTree>
    <p:extLst>
      <p:ext uri="{BB962C8B-B14F-4D97-AF65-F5344CB8AC3E}">
        <p14:creationId xmlns:p14="http://schemas.microsoft.com/office/powerpoint/2010/main" val="3971839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35914"/>
            <a:ext cx="9144000" cy="1430767"/>
          </a:xfrm>
        </p:spPr>
        <p:txBody>
          <a:bodyPr>
            <a:normAutofit fontScale="90000"/>
          </a:bodyPr>
          <a:lstStyle/>
          <a:p>
            <a:r>
              <a:rPr lang="en-US" dirty="0" smtClean="0"/>
              <a:t>Training Presentations, Offerings &amp;Resources</a:t>
            </a:r>
            <a:endParaRPr lang="en-US" dirty="0"/>
          </a:p>
        </p:txBody>
      </p:sp>
      <p:sp>
        <p:nvSpPr>
          <p:cNvPr id="3" name="Subtitle 2"/>
          <p:cNvSpPr>
            <a:spLocks noGrp="1"/>
          </p:cNvSpPr>
          <p:nvPr>
            <p:ph type="subTitle" idx="1"/>
          </p:nvPr>
        </p:nvSpPr>
        <p:spPr>
          <a:xfrm>
            <a:off x="1524000" y="2560320"/>
            <a:ext cx="9144000" cy="2697480"/>
          </a:xfrm>
        </p:spPr>
        <p:txBody>
          <a:bodyPr>
            <a:normAutofit lnSpcReduction="10000"/>
          </a:bodyPr>
          <a:lstStyle/>
          <a:p>
            <a:pPr marL="342900" indent="-342900" algn="l">
              <a:buFont typeface="Arial" panose="020B0604020202020204" pitchFamily="34" charset="0"/>
              <a:buChar char="•"/>
            </a:pPr>
            <a:r>
              <a:rPr lang="en-US" dirty="0" smtClean="0"/>
              <a:t>Updated Bus Stop Video</a:t>
            </a:r>
          </a:p>
          <a:p>
            <a:pPr marL="342900" indent="-342900" algn="l">
              <a:buFont typeface="Arial" panose="020B0604020202020204" pitchFamily="34" charset="0"/>
              <a:buChar char="•"/>
            </a:pPr>
            <a:r>
              <a:rPr lang="en-US" dirty="0" smtClean="0"/>
              <a:t>School Loading Zone Safety</a:t>
            </a:r>
          </a:p>
          <a:p>
            <a:pPr marL="342900" indent="-342900" algn="l">
              <a:buFont typeface="Arial" panose="020B0604020202020204" pitchFamily="34" charset="0"/>
              <a:buChar char="•"/>
            </a:pPr>
            <a:r>
              <a:rPr lang="en-US" dirty="0" smtClean="0"/>
              <a:t>Emergency Evacuation Video</a:t>
            </a:r>
          </a:p>
          <a:p>
            <a:pPr marL="342900" indent="-342900" algn="l">
              <a:buFont typeface="Arial" panose="020B0604020202020204" pitchFamily="34" charset="0"/>
              <a:buChar char="•"/>
            </a:pPr>
            <a:r>
              <a:rPr lang="en-US" dirty="0" smtClean="0"/>
              <a:t>Emergency Evacuation Brochure </a:t>
            </a:r>
          </a:p>
          <a:p>
            <a:pPr marL="342900" indent="-342900" algn="l">
              <a:buFont typeface="Arial" panose="020B0604020202020204" pitchFamily="34" charset="0"/>
              <a:buChar char="•"/>
            </a:pPr>
            <a:r>
              <a:rPr lang="en-US" dirty="0" smtClean="0"/>
              <a:t>Updated School Bus Safety Minutes (from website)    </a:t>
            </a:r>
          </a:p>
          <a:p>
            <a:pPr marL="342900" indent="-342900" algn="l">
              <a:buFont typeface="Arial" panose="020B0604020202020204" pitchFamily="34" charset="0"/>
              <a:buChar char="•"/>
            </a:pPr>
            <a:r>
              <a:rPr lang="en-US" dirty="0" smtClean="0"/>
              <a:t>       </a:t>
            </a:r>
            <a:r>
              <a:rPr lang="en-US" dirty="0" smtClean="0">
                <a:hlinkClick r:id="rId2"/>
              </a:rPr>
              <a:t>Resources</a:t>
            </a:r>
            <a:r>
              <a:rPr lang="en-US" dirty="0" smtClean="0"/>
              <a:t>  </a:t>
            </a:r>
          </a:p>
        </p:txBody>
      </p:sp>
    </p:spTree>
    <p:extLst>
      <p:ext uri="{BB962C8B-B14F-4D97-AF65-F5344CB8AC3E}">
        <p14:creationId xmlns:p14="http://schemas.microsoft.com/office/powerpoint/2010/main" val="17372165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2346959" y="286604"/>
            <a:ext cx="7543802" cy="457201"/>
          </a:xfrm>
          <a:prstGeom prst="rect">
            <a:avLst/>
          </a:prstGeom>
        </p:spPr>
        <p:txBody>
          <a:bodyPr anchor="t"/>
          <a:lstStyle/>
          <a:p>
            <a:pPr algn="r">
              <a:defRPr sz="2000" spc="-55"/>
            </a:pPr>
            <a:r>
              <a:rPr b="1" dirty="0"/>
              <a:t>Overview</a:t>
            </a:r>
            <a:r>
              <a:rPr dirty="0"/>
              <a:t> | State Trends | LEA Profiles | Involvement </a:t>
            </a:r>
          </a:p>
        </p:txBody>
      </p:sp>
      <p:sp>
        <p:nvSpPr>
          <p:cNvPr id="175" name="Shape 175"/>
          <p:cNvSpPr>
            <a:spLocks noGrp="1"/>
          </p:cNvSpPr>
          <p:nvPr>
            <p:ph idx="1"/>
          </p:nvPr>
        </p:nvSpPr>
        <p:spPr>
          <a:xfrm>
            <a:off x="2346960" y="2072640"/>
            <a:ext cx="7543801" cy="4023361"/>
          </a:xfrm>
          <a:prstGeom prst="rect">
            <a:avLst/>
          </a:prstGeom>
        </p:spPr>
        <p:txBody>
          <a:bodyPr/>
          <a:lstStyle/>
          <a:p>
            <a:pPr>
              <a:lnSpc>
                <a:spcPct val="100000"/>
              </a:lnSpc>
              <a:defRPr sz="2600"/>
            </a:pPr>
            <a:r>
              <a:rPr dirty="0"/>
              <a:t>The integration of stop arm cameras into the North Carolina school bus fleet provides an opportunity to:</a:t>
            </a:r>
          </a:p>
          <a:p>
            <a:pPr marL="631657" lvl="1" indent="-250657">
              <a:lnSpc>
                <a:spcPct val="100000"/>
              </a:lnSpc>
              <a:buSzPct val="60000"/>
              <a:buBlip>
                <a:blip r:embed="rId2"/>
              </a:buBlip>
              <a:defRPr sz="2500"/>
            </a:pPr>
            <a:r>
              <a:rPr b="1" dirty="0"/>
              <a:t>Report</a:t>
            </a:r>
            <a:r>
              <a:rPr dirty="0"/>
              <a:t> school bus stop arm violations to local and state  law enforcement authorities</a:t>
            </a:r>
          </a:p>
          <a:p>
            <a:pPr marL="631657" lvl="1" indent="-250657">
              <a:lnSpc>
                <a:spcPct val="100000"/>
              </a:lnSpc>
              <a:buSzPct val="60000"/>
              <a:buBlip>
                <a:blip r:embed="rId2"/>
              </a:buBlip>
              <a:defRPr sz="2500"/>
            </a:pPr>
            <a:r>
              <a:rPr b="1" dirty="0"/>
              <a:t>Understand</a:t>
            </a:r>
            <a:r>
              <a:rPr dirty="0"/>
              <a:t> trends and factors associated with school bus stop arm violations</a:t>
            </a:r>
          </a:p>
        </p:txBody>
      </p:sp>
      <p:sp>
        <p:nvSpPr>
          <p:cNvPr id="176" name="Shape 176"/>
          <p:cNvSpPr/>
          <p:nvPr/>
        </p:nvSpPr>
        <p:spPr>
          <a:xfrm>
            <a:off x="2346961" y="286603"/>
            <a:ext cx="7543801" cy="145075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a:lnSpc>
                <a:spcPct val="85000"/>
              </a:lnSpc>
              <a:defRPr sz="3600" spc="-100">
                <a:solidFill>
                  <a:srgbClr val="404040"/>
                </a:solidFill>
                <a:effectLst>
                  <a:outerShdw blurRad="38100" dist="38100" dir="2700000" rotWithShape="0">
                    <a:srgbClr val="000000">
                      <a:alpha val="43137"/>
                    </a:srgbClr>
                  </a:outerShdw>
                </a:effectLst>
                <a:latin typeface="Calibri Light"/>
                <a:ea typeface="Calibri Light"/>
                <a:cs typeface="Calibri Light"/>
                <a:sym typeface="Calibri Light"/>
              </a:defRPr>
            </a:lvl1pPr>
          </a:lstStyle>
          <a:p>
            <a:r>
              <a:t>Purpose</a:t>
            </a:r>
          </a:p>
        </p:txBody>
      </p:sp>
    </p:spTree>
    <p:extLst>
      <p:ext uri="{BB962C8B-B14F-4D97-AF65-F5344CB8AC3E}">
        <p14:creationId xmlns:p14="http://schemas.microsoft.com/office/powerpoint/2010/main" val="3238816250"/>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prstGeom prst="rect">
            <a:avLst/>
          </a:prstGeom>
        </p:spPr>
        <p:txBody>
          <a:bodyPr/>
          <a:lstStyle>
            <a:lvl1pPr>
              <a:defRPr sz="3600" spc="-100">
                <a:effectLst>
                  <a:outerShdw blurRad="38100" dist="38100" dir="2700000" rotWithShape="0">
                    <a:srgbClr val="000000">
                      <a:alpha val="43137"/>
                    </a:srgbClr>
                  </a:outerShdw>
                </a:effectLst>
              </a:defRPr>
            </a:lvl1pPr>
          </a:lstStyle>
          <a:p>
            <a:r>
              <a:rPr dirty="0"/>
              <a:t>Reporting: State LEA Participation</a:t>
            </a:r>
          </a:p>
        </p:txBody>
      </p:sp>
      <p:sp>
        <p:nvSpPr>
          <p:cNvPr id="179" name="Shape 179"/>
          <p:cNvSpPr>
            <a:spLocks noGrp="1"/>
          </p:cNvSpPr>
          <p:nvPr>
            <p:ph idx="1"/>
          </p:nvPr>
        </p:nvSpPr>
        <p:spPr>
          <a:xfrm>
            <a:off x="2334195" y="2064610"/>
            <a:ext cx="7569330" cy="3678659"/>
          </a:xfrm>
          <a:prstGeom prst="rect">
            <a:avLst/>
          </a:prstGeom>
        </p:spPr>
        <p:txBody>
          <a:bodyPr/>
          <a:lstStyle/>
          <a:p>
            <a:pPr defTabSz="731520">
              <a:lnSpc>
                <a:spcPct val="72000"/>
              </a:lnSpc>
              <a:spcBef>
                <a:spcPts val="900"/>
              </a:spcBef>
              <a:defRPr sz="2080" b="1"/>
            </a:pPr>
            <a:r>
              <a:rPr dirty="0"/>
              <a:t>Q: Which Local Education Agencies are involved?</a:t>
            </a:r>
          </a:p>
          <a:p>
            <a:pPr defTabSz="731520">
              <a:lnSpc>
                <a:spcPct val="72000"/>
              </a:lnSpc>
              <a:spcBef>
                <a:spcPts val="900"/>
              </a:spcBef>
              <a:defRPr sz="2080"/>
            </a:pPr>
            <a:endParaRPr dirty="0"/>
          </a:p>
          <a:p>
            <a:pPr defTabSz="731520">
              <a:lnSpc>
                <a:spcPct val="100000"/>
              </a:lnSpc>
              <a:spcBef>
                <a:spcPts val="900"/>
              </a:spcBef>
              <a:defRPr sz="2080"/>
            </a:pPr>
            <a:r>
              <a:rPr dirty="0"/>
              <a:t>A total of </a:t>
            </a:r>
            <a:r>
              <a:rPr b="1" dirty="0"/>
              <a:t>61 Local Education Agencies</a:t>
            </a:r>
            <a:r>
              <a:rPr dirty="0"/>
              <a:t> (LEAs) out of 115 LEAs in North Carolina submitted stop arm violation data via the NC DPI data collection survey during the 2015-2016 school year.</a:t>
            </a:r>
          </a:p>
          <a:p>
            <a:pPr defTabSz="731520">
              <a:lnSpc>
                <a:spcPct val="100000"/>
              </a:lnSpc>
              <a:spcBef>
                <a:spcPts val="900"/>
              </a:spcBef>
              <a:defRPr sz="2080"/>
            </a:pPr>
            <a:endParaRPr dirty="0"/>
          </a:p>
          <a:p>
            <a:pPr defTabSz="731520">
              <a:lnSpc>
                <a:spcPct val="100000"/>
              </a:lnSpc>
              <a:spcBef>
                <a:spcPts val="900"/>
              </a:spcBef>
              <a:defRPr sz="2080"/>
            </a:pPr>
            <a:r>
              <a:rPr dirty="0"/>
              <a:t>With 53% participation, these participating LEAs are contributing to the construction of one of the largest </a:t>
            </a:r>
            <a:r>
              <a:rPr i="1" dirty="0"/>
              <a:t>stop arm violation databases</a:t>
            </a:r>
            <a:r>
              <a:rPr dirty="0"/>
              <a:t> in the United States.</a:t>
            </a:r>
          </a:p>
        </p:txBody>
      </p:sp>
      <p:sp>
        <p:nvSpPr>
          <p:cNvPr id="180" name="Shape 180"/>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a:t>
            </a:r>
            <a:r>
              <a:rPr sz="2000" b="1"/>
              <a:t>State Trends</a:t>
            </a:r>
            <a:r>
              <a:rPr sz="2000"/>
              <a:t> | LEA Profiles | Involvement </a:t>
            </a:r>
          </a:p>
        </p:txBody>
      </p:sp>
    </p:spTree>
    <p:extLst>
      <p:ext uri="{BB962C8B-B14F-4D97-AF65-F5344CB8AC3E}">
        <p14:creationId xmlns:p14="http://schemas.microsoft.com/office/powerpoint/2010/main" val="3946908833"/>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a:t>
            </a:r>
            <a:r>
              <a:rPr sz="2000" b="1"/>
              <a:t>State Trends</a:t>
            </a:r>
            <a:r>
              <a:rPr sz="2000"/>
              <a:t> | LEA Profiles | Involvement </a:t>
            </a:r>
          </a:p>
        </p:txBody>
      </p:sp>
      <p:pic>
        <p:nvPicPr>
          <p:cNvPr id="183" name="ParticipatingLEAs.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419189" y="480769"/>
            <a:ext cx="7475073" cy="5896685"/>
          </a:xfrm>
          <a:prstGeom prst="rect">
            <a:avLst/>
          </a:prstGeom>
          <a:ln w="12700">
            <a:miter lim="400000"/>
          </a:ln>
        </p:spPr>
      </p:pic>
    </p:spTree>
    <p:extLst>
      <p:ext uri="{BB962C8B-B14F-4D97-AF65-F5344CB8AC3E}">
        <p14:creationId xmlns:p14="http://schemas.microsoft.com/office/powerpoint/2010/main" val="142502262"/>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2420829" y="838200"/>
            <a:ext cx="7502743" cy="914400"/>
          </a:xfrm>
          <a:prstGeom prst="rect">
            <a:avLst/>
          </a:prstGeom>
        </p:spPr>
        <p:txBody>
          <a:bodyPr/>
          <a:lstStyle>
            <a:lvl1pPr>
              <a:defRPr sz="3600" spc="-100">
                <a:effectLst>
                  <a:outerShdw blurRad="38100" dist="38100" dir="2700000" rotWithShape="0">
                    <a:srgbClr val="000000">
                      <a:alpha val="43137"/>
                    </a:srgbClr>
                  </a:outerShdw>
                </a:effectLst>
              </a:defRPr>
            </a:lvl1pPr>
          </a:lstStyle>
          <a:p>
            <a:r>
              <a:rPr dirty="0"/>
              <a:t>Understanding: State Trends</a:t>
            </a:r>
          </a:p>
        </p:txBody>
      </p:sp>
      <p:sp>
        <p:nvSpPr>
          <p:cNvPr id="185" name="Shape 185"/>
          <p:cNvSpPr>
            <a:spLocks noGrp="1"/>
          </p:cNvSpPr>
          <p:nvPr>
            <p:ph idx="1"/>
          </p:nvPr>
        </p:nvSpPr>
        <p:spPr>
          <a:xfrm>
            <a:off x="2362109" y="2133600"/>
            <a:ext cx="7502742" cy="3429000"/>
          </a:xfrm>
          <a:prstGeom prst="rect">
            <a:avLst/>
          </a:prstGeom>
        </p:spPr>
        <p:txBody>
          <a:bodyPr vert="horz" lIns="45719" tIns="45719" rIns="45719" bIns="45719" rtlCol="0">
            <a:normAutofit/>
          </a:bodyPr>
          <a:lstStyle/>
          <a:p>
            <a:pPr defTabSz="758951">
              <a:lnSpc>
                <a:spcPct val="100000"/>
              </a:lnSpc>
              <a:spcBef>
                <a:spcPts val="900"/>
              </a:spcBef>
              <a:defRPr sz="2158" b="1"/>
            </a:pPr>
            <a:r>
              <a:rPr dirty="0"/>
              <a:t>Q: How many violations were reported in 2015-16</a:t>
            </a:r>
          </a:p>
          <a:p>
            <a:pPr defTabSz="758951">
              <a:lnSpc>
                <a:spcPct val="100000"/>
              </a:lnSpc>
              <a:spcBef>
                <a:spcPts val="900"/>
              </a:spcBef>
              <a:defRPr sz="2158" b="1"/>
            </a:pPr>
            <a:r>
              <a:rPr dirty="0"/>
              <a:t>Q: What are LEAs doing with violation data?</a:t>
            </a:r>
          </a:p>
          <a:p>
            <a:pPr defTabSz="758951">
              <a:lnSpc>
                <a:spcPct val="100000"/>
              </a:lnSpc>
              <a:spcBef>
                <a:spcPts val="900"/>
              </a:spcBef>
              <a:defRPr sz="2158"/>
            </a:pPr>
            <a:endParaRPr dirty="0"/>
          </a:p>
          <a:p>
            <a:pPr defTabSz="758951">
              <a:lnSpc>
                <a:spcPct val="100000"/>
              </a:lnSpc>
              <a:spcBef>
                <a:spcPts val="900"/>
              </a:spcBef>
              <a:defRPr sz="2158"/>
            </a:pPr>
            <a:r>
              <a:rPr dirty="0"/>
              <a:t>From the 61 participating LEAs, 845 violations were reported via the survey database in 2015-2016.</a:t>
            </a:r>
          </a:p>
          <a:p>
            <a:pPr marL="474344" lvl="1" indent="-158114" defTabSz="758951">
              <a:lnSpc>
                <a:spcPct val="100000"/>
              </a:lnSpc>
              <a:spcBef>
                <a:spcPts val="900"/>
              </a:spcBef>
              <a:buSzPct val="60000"/>
              <a:buBlip>
                <a:blip r:embed="rId2"/>
              </a:buBlip>
              <a:defRPr sz="2158"/>
            </a:pPr>
            <a:r>
              <a:rPr dirty="0"/>
              <a:t>Of these, 91% (767) were referred to law enforcement.</a:t>
            </a:r>
          </a:p>
          <a:p>
            <a:pPr marL="474344" lvl="1" indent="-158114" defTabSz="758951">
              <a:lnSpc>
                <a:spcPct val="100000"/>
              </a:lnSpc>
              <a:spcBef>
                <a:spcPts val="900"/>
              </a:spcBef>
              <a:buSzPct val="60000"/>
              <a:buBlip>
                <a:blip r:embed="rId2"/>
              </a:buBlip>
              <a:defRPr sz="2158"/>
            </a:pPr>
            <a:r>
              <a:rPr dirty="0"/>
              <a:t>Reasons for not submitting most frequently entailed blurred or nonexistent NC license plates.</a:t>
            </a:r>
          </a:p>
        </p:txBody>
      </p:sp>
      <p:sp>
        <p:nvSpPr>
          <p:cNvPr id="187" name="Shape 187"/>
          <p:cNvSpPr>
            <a:spLocks noGrp="1"/>
          </p:cNvSpPr>
          <p:nvPr>
            <p:ph type="sldNum" sz="quarter" idx="12"/>
          </p:nvPr>
        </p:nvSpPr>
        <p:spPr>
          <a:xfrm>
            <a:off x="9765723" y="6529475"/>
            <a:ext cx="167641" cy="225746"/>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59</a:t>
            </a:fld>
            <a:endParaRPr/>
          </a:p>
        </p:txBody>
      </p:sp>
      <p:sp>
        <p:nvSpPr>
          <p:cNvPr id="188" name="Shape 188"/>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a:t>
            </a:r>
            <a:r>
              <a:rPr sz="2000" b="1"/>
              <a:t>State Trends </a:t>
            </a:r>
            <a:r>
              <a:rPr sz="2000"/>
              <a:t>| LEA Profiles | Involvement </a:t>
            </a:r>
          </a:p>
        </p:txBody>
      </p:sp>
    </p:spTree>
    <p:extLst>
      <p:ext uri="{BB962C8B-B14F-4D97-AF65-F5344CB8AC3E}">
        <p14:creationId xmlns:p14="http://schemas.microsoft.com/office/powerpoint/2010/main" val="82577347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5782" y="365125"/>
            <a:ext cx="5618018" cy="1325563"/>
          </a:xfrm>
        </p:spPr>
        <p:txBody>
          <a:bodyPr/>
          <a:lstStyle/>
          <a:p>
            <a:r>
              <a:rPr lang="en-US" dirty="0" smtClean="0"/>
              <a:t>Option List</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78125006"/>
              </p:ext>
            </p:extLst>
          </p:nvPr>
        </p:nvGraphicFramePr>
        <p:xfrm>
          <a:off x="2840038" y="1825625"/>
          <a:ext cx="6511925" cy="4351338"/>
        </p:xfrm>
        <a:graphic>
          <a:graphicData uri="http://schemas.openxmlformats.org/presentationml/2006/ole">
            <mc:AlternateContent xmlns:mc="http://schemas.openxmlformats.org/markup-compatibility/2006">
              <mc:Choice xmlns:v="urn:schemas-microsoft-com:vml" Requires="v">
                <p:oleObj spid="_x0000_s1046" name="Document" r:id="rId3" imgW="8121264" imgH="5426244" progId="Word.Document.12">
                  <p:embed/>
                </p:oleObj>
              </mc:Choice>
              <mc:Fallback>
                <p:oleObj name="Document" r:id="rId3" imgW="8121264" imgH="5426244" progId="Word.Document.12">
                  <p:embed/>
                  <p:pic>
                    <p:nvPicPr>
                      <p:cNvPr id="0" name=""/>
                      <p:cNvPicPr/>
                      <p:nvPr/>
                    </p:nvPicPr>
                    <p:blipFill>
                      <a:blip r:embed="rId4"/>
                      <a:stretch>
                        <a:fillRect/>
                      </a:stretch>
                    </p:blipFill>
                    <p:spPr>
                      <a:xfrm>
                        <a:off x="2840038" y="1825625"/>
                        <a:ext cx="6511925" cy="4351338"/>
                      </a:xfrm>
                      <a:prstGeom prst="rect">
                        <a:avLst/>
                      </a:prstGeom>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87938752"/>
              </p:ext>
            </p:extLst>
          </p:nvPr>
        </p:nvGraphicFramePr>
        <p:xfrm>
          <a:off x="838201" y="365121"/>
          <a:ext cx="4080164" cy="5811840"/>
        </p:xfrm>
        <a:graphic>
          <a:graphicData uri="http://schemas.openxmlformats.org/drawingml/2006/table">
            <a:tbl>
              <a:tblPr firstRow="1" firstCol="1" bandRow="1">
                <a:tableStyleId>{5C22544A-7EE6-4342-B048-85BDC9FD1C3A}</a:tableStyleId>
              </a:tblPr>
              <a:tblGrid>
                <a:gridCol w="4080164">
                  <a:extLst>
                    <a:ext uri="{9D8B030D-6E8A-4147-A177-3AD203B41FA5}">
                      <a16:colId xmlns:a16="http://schemas.microsoft.com/office/drawing/2014/main" xmlns="" val="3699369858"/>
                    </a:ext>
                  </a:extLst>
                </a:gridCol>
              </a:tblGrid>
              <a:tr h="284397">
                <a:tc>
                  <a:txBody>
                    <a:bodyPr/>
                    <a:lstStyle/>
                    <a:p>
                      <a:pPr marL="0" marR="0" algn="l">
                        <a:spcBef>
                          <a:spcPts val="0"/>
                        </a:spcBef>
                        <a:spcAft>
                          <a:spcPts val="600"/>
                        </a:spcAft>
                      </a:pPr>
                      <a:r>
                        <a:rPr lang="en-US" sz="1600" baseline="0">
                          <a:effectLst/>
                        </a:rPr>
                        <a:t>Upgrade from Manual Door to Electric</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445898079"/>
                  </a:ext>
                </a:extLst>
              </a:tr>
              <a:tr h="284397">
                <a:tc>
                  <a:txBody>
                    <a:bodyPr/>
                    <a:lstStyle/>
                    <a:p>
                      <a:pPr marL="0" marR="0" algn="l">
                        <a:spcBef>
                          <a:spcPts val="0"/>
                        </a:spcBef>
                        <a:spcAft>
                          <a:spcPts val="600"/>
                        </a:spcAft>
                      </a:pPr>
                      <a:r>
                        <a:rPr lang="en-US" sz="1600" baseline="0">
                          <a:effectLst/>
                        </a:rPr>
                        <a:t>Backup Camera System   Model:</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435814564"/>
                  </a:ext>
                </a:extLst>
              </a:tr>
              <a:tr h="494645">
                <a:tc>
                  <a:txBody>
                    <a:bodyPr/>
                    <a:lstStyle/>
                    <a:p>
                      <a:pPr marL="0" marR="0" algn="l">
                        <a:spcBef>
                          <a:spcPts val="0"/>
                        </a:spcBef>
                        <a:spcAft>
                          <a:spcPts val="600"/>
                        </a:spcAft>
                      </a:pPr>
                      <a:r>
                        <a:rPr lang="en-US" sz="1600" baseline="0">
                          <a:effectLst/>
                        </a:rPr>
                        <a:t>Wheelchair lift with 1 Wheel Chair station   Lift Model:</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708476571"/>
                  </a:ext>
                </a:extLst>
              </a:tr>
              <a:tr h="494645">
                <a:tc>
                  <a:txBody>
                    <a:bodyPr/>
                    <a:lstStyle/>
                    <a:p>
                      <a:pPr marL="0" marR="0" algn="l">
                        <a:spcBef>
                          <a:spcPts val="0"/>
                        </a:spcBef>
                        <a:spcAft>
                          <a:spcPts val="600"/>
                        </a:spcAft>
                      </a:pPr>
                      <a:r>
                        <a:rPr lang="en-US" sz="1600" baseline="0">
                          <a:effectLst/>
                        </a:rPr>
                        <a:t>Wheelchair lift with 2 Wheel Chair stations   Lift Model:</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4273590171"/>
                  </a:ext>
                </a:extLst>
              </a:tr>
              <a:tr h="494645">
                <a:tc>
                  <a:txBody>
                    <a:bodyPr/>
                    <a:lstStyle/>
                    <a:p>
                      <a:pPr marL="0" marR="0" algn="l">
                        <a:spcBef>
                          <a:spcPts val="0"/>
                        </a:spcBef>
                        <a:spcAft>
                          <a:spcPts val="600"/>
                        </a:spcAft>
                      </a:pPr>
                      <a:r>
                        <a:rPr lang="en-US" sz="1600" baseline="0">
                          <a:effectLst/>
                        </a:rPr>
                        <a:t>Wheelchair lift with flat floor and track seating   Lift Model:</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065371182"/>
                  </a:ext>
                </a:extLst>
              </a:tr>
              <a:tr h="494645">
                <a:tc>
                  <a:txBody>
                    <a:bodyPr/>
                    <a:lstStyle/>
                    <a:p>
                      <a:pPr marL="0" marR="0" algn="l">
                        <a:spcBef>
                          <a:spcPts val="0"/>
                        </a:spcBef>
                        <a:spcAft>
                          <a:spcPts val="600"/>
                        </a:spcAft>
                      </a:pPr>
                      <a:r>
                        <a:rPr lang="en-US" sz="1600" baseline="0">
                          <a:effectLst/>
                        </a:rPr>
                        <a:t>Downgrade from lap/shoulder belts to lap belts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582804133"/>
                  </a:ext>
                </a:extLst>
              </a:tr>
              <a:tr h="284397">
                <a:tc>
                  <a:txBody>
                    <a:bodyPr/>
                    <a:lstStyle/>
                    <a:p>
                      <a:pPr marL="0" marR="0" algn="l">
                        <a:spcBef>
                          <a:spcPts val="0"/>
                        </a:spcBef>
                        <a:spcAft>
                          <a:spcPts val="600"/>
                        </a:spcAft>
                      </a:pPr>
                      <a:r>
                        <a:rPr lang="en-US" sz="1600" baseline="0" dirty="0">
                          <a:effectLst/>
                        </a:rPr>
                        <a:t>     39” seat</a:t>
                      </a:r>
                      <a:endParaRPr lang="en-US" sz="1600" baseline="0" dirty="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598347474"/>
                  </a:ext>
                </a:extLst>
              </a:tr>
              <a:tr h="284397">
                <a:tc>
                  <a:txBody>
                    <a:bodyPr/>
                    <a:lstStyle/>
                    <a:p>
                      <a:pPr marL="0" marR="0" algn="l">
                        <a:spcBef>
                          <a:spcPts val="0"/>
                        </a:spcBef>
                        <a:spcAft>
                          <a:spcPts val="600"/>
                        </a:spcAft>
                      </a:pPr>
                      <a:r>
                        <a:rPr lang="en-US" sz="1600" baseline="0">
                          <a:effectLst/>
                        </a:rPr>
                        <a:t>     30” seat</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562547509"/>
                  </a:ext>
                </a:extLst>
              </a:tr>
              <a:tr h="284397">
                <a:tc>
                  <a:txBody>
                    <a:bodyPr/>
                    <a:lstStyle/>
                    <a:p>
                      <a:pPr marL="0" marR="0" algn="l">
                        <a:spcBef>
                          <a:spcPts val="0"/>
                        </a:spcBef>
                        <a:spcAft>
                          <a:spcPts val="600"/>
                        </a:spcAft>
                      </a:pPr>
                      <a:r>
                        <a:rPr lang="en-US" sz="1600" baseline="0" dirty="0">
                          <a:effectLst/>
                        </a:rPr>
                        <a:t>     other</a:t>
                      </a:r>
                      <a:endParaRPr lang="en-US" sz="1600" baseline="0" dirty="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419326329"/>
                  </a:ext>
                </a:extLst>
              </a:tr>
              <a:tr h="494645">
                <a:tc>
                  <a:txBody>
                    <a:bodyPr/>
                    <a:lstStyle/>
                    <a:p>
                      <a:pPr marL="0" marR="0" algn="l">
                        <a:spcBef>
                          <a:spcPts val="0"/>
                        </a:spcBef>
                        <a:spcAft>
                          <a:spcPts val="600"/>
                        </a:spcAft>
                      </a:pPr>
                      <a:r>
                        <a:rPr lang="en-US" sz="1600" baseline="0" dirty="0">
                          <a:effectLst/>
                        </a:rPr>
                        <a:t>Additional seats to increase capacity in same configuration</a:t>
                      </a:r>
                      <a:endParaRPr lang="en-US" sz="1600" baseline="0" dirty="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496401921"/>
                  </a:ext>
                </a:extLst>
              </a:tr>
              <a:tr h="284397">
                <a:tc>
                  <a:txBody>
                    <a:bodyPr/>
                    <a:lstStyle/>
                    <a:p>
                      <a:pPr marL="0" marR="0" algn="l">
                        <a:spcBef>
                          <a:spcPts val="0"/>
                        </a:spcBef>
                        <a:spcAft>
                          <a:spcPts val="600"/>
                        </a:spcAft>
                      </a:pPr>
                      <a:r>
                        <a:rPr lang="en-US" sz="1600" baseline="0">
                          <a:effectLst/>
                        </a:rPr>
                        <a:t>      39” seat with Lap/Shoulder belts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743755969"/>
                  </a:ext>
                </a:extLst>
              </a:tr>
              <a:tr h="284397">
                <a:tc>
                  <a:txBody>
                    <a:bodyPr/>
                    <a:lstStyle/>
                    <a:p>
                      <a:pPr marL="0" marR="0" algn="l">
                        <a:spcBef>
                          <a:spcPts val="0"/>
                        </a:spcBef>
                        <a:spcAft>
                          <a:spcPts val="600"/>
                        </a:spcAft>
                      </a:pPr>
                      <a:r>
                        <a:rPr lang="en-US" sz="1600" baseline="0">
                          <a:effectLst/>
                        </a:rPr>
                        <a:t>      30” seat with Lap/Shoulder belts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667632094"/>
                  </a:ext>
                </a:extLst>
              </a:tr>
              <a:tr h="494645">
                <a:tc>
                  <a:txBody>
                    <a:bodyPr/>
                    <a:lstStyle/>
                    <a:p>
                      <a:pPr marL="0" marR="0" algn="l">
                        <a:spcBef>
                          <a:spcPts val="0"/>
                        </a:spcBef>
                        <a:spcAft>
                          <a:spcPts val="600"/>
                        </a:spcAft>
                      </a:pPr>
                      <a:r>
                        <a:rPr lang="en-US" sz="1600" baseline="0">
                          <a:effectLst/>
                        </a:rPr>
                        <a:t>      Other size seat with Lap/Shoulder belt. Size:</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070779461"/>
                  </a:ext>
                </a:extLst>
              </a:tr>
              <a:tr h="284397">
                <a:tc>
                  <a:txBody>
                    <a:bodyPr/>
                    <a:lstStyle/>
                    <a:p>
                      <a:pPr marL="0" marR="0" algn="l">
                        <a:spcBef>
                          <a:spcPts val="0"/>
                        </a:spcBef>
                        <a:spcAft>
                          <a:spcPts val="600"/>
                        </a:spcAft>
                      </a:pPr>
                      <a:r>
                        <a:rPr lang="en-US" sz="1600" baseline="0">
                          <a:effectLst/>
                        </a:rPr>
                        <a:t>      Other size seat with Lap belt. Size:</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5193491"/>
                  </a:ext>
                </a:extLst>
              </a:tr>
              <a:tr h="284397">
                <a:tc>
                  <a:txBody>
                    <a:bodyPr/>
                    <a:lstStyle/>
                    <a:p>
                      <a:pPr marL="0" marR="0" algn="l">
                        <a:spcBef>
                          <a:spcPts val="0"/>
                        </a:spcBef>
                        <a:spcAft>
                          <a:spcPts val="600"/>
                        </a:spcAft>
                      </a:pPr>
                      <a:r>
                        <a:rPr lang="en-US" sz="1600" baseline="0" dirty="0">
                          <a:effectLst/>
                        </a:rPr>
                        <a:t>      39” seat with Lap belt</a:t>
                      </a:r>
                      <a:endParaRPr lang="en-US" sz="1600" baseline="0" dirty="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930107177"/>
                  </a:ext>
                </a:extLst>
              </a:tr>
              <a:tr h="284397">
                <a:tc>
                  <a:txBody>
                    <a:bodyPr/>
                    <a:lstStyle/>
                    <a:p>
                      <a:pPr marL="0" marR="0" algn="l">
                        <a:spcBef>
                          <a:spcPts val="0"/>
                        </a:spcBef>
                        <a:spcAft>
                          <a:spcPts val="600"/>
                        </a:spcAft>
                      </a:pPr>
                      <a:r>
                        <a:rPr lang="en-US" sz="1600" baseline="0" dirty="0">
                          <a:effectLst/>
                        </a:rPr>
                        <a:t>      30” seat with Lap belt</a:t>
                      </a:r>
                      <a:endParaRPr lang="en-US" sz="1600" baseline="0" dirty="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34961655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79095205"/>
              </p:ext>
            </p:extLst>
          </p:nvPr>
        </p:nvGraphicFramePr>
        <p:xfrm>
          <a:off x="6428508" y="1895904"/>
          <a:ext cx="4475018" cy="4281057"/>
        </p:xfrm>
        <a:graphic>
          <a:graphicData uri="http://schemas.openxmlformats.org/drawingml/2006/table">
            <a:tbl>
              <a:tblPr firstRow="1" firstCol="1" bandRow="1">
                <a:tableStyleId>{5C22544A-7EE6-4342-B048-85BDC9FD1C3A}</a:tableStyleId>
              </a:tblPr>
              <a:tblGrid>
                <a:gridCol w="4475018">
                  <a:extLst>
                    <a:ext uri="{9D8B030D-6E8A-4147-A177-3AD203B41FA5}">
                      <a16:colId xmlns:a16="http://schemas.microsoft.com/office/drawing/2014/main" xmlns="" val="2845575191"/>
                    </a:ext>
                  </a:extLst>
                </a:gridCol>
              </a:tblGrid>
              <a:tr h="389187">
                <a:tc>
                  <a:txBody>
                    <a:bodyPr/>
                    <a:lstStyle/>
                    <a:p>
                      <a:pPr marL="0" marR="0" algn="l">
                        <a:spcBef>
                          <a:spcPts val="0"/>
                        </a:spcBef>
                        <a:spcAft>
                          <a:spcPts val="600"/>
                        </a:spcAft>
                      </a:pPr>
                      <a:r>
                        <a:rPr lang="en-US" sz="1600" baseline="0">
                          <a:effectLst/>
                        </a:rPr>
                        <a:t>CSRS Seats (cost per seat)   Model:</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679976920"/>
                  </a:ext>
                </a:extLst>
              </a:tr>
              <a:tr h="389187">
                <a:tc>
                  <a:txBody>
                    <a:bodyPr/>
                    <a:lstStyle/>
                    <a:p>
                      <a:pPr marL="0" marR="0" algn="l">
                        <a:spcBef>
                          <a:spcPts val="0"/>
                        </a:spcBef>
                        <a:spcAft>
                          <a:spcPts val="600"/>
                        </a:spcAft>
                      </a:pPr>
                      <a:r>
                        <a:rPr lang="en-US" sz="1600" baseline="0">
                          <a:effectLst/>
                        </a:rPr>
                        <a:t>     39” seat</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958302070"/>
                  </a:ext>
                </a:extLst>
              </a:tr>
              <a:tr h="389187">
                <a:tc>
                  <a:txBody>
                    <a:bodyPr/>
                    <a:lstStyle/>
                    <a:p>
                      <a:pPr marL="0" marR="0" algn="l">
                        <a:spcBef>
                          <a:spcPts val="0"/>
                        </a:spcBef>
                        <a:spcAft>
                          <a:spcPts val="600"/>
                        </a:spcAft>
                      </a:pPr>
                      <a:r>
                        <a:rPr lang="en-US" sz="1600" baseline="0">
                          <a:effectLst/>
                        </a:rPr>
                        <a:t>     30” seat</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905581865"/>
                  </a:ext>
                </a:extLst>
              </a:tr>
              <a:tr h="389187">
                <a:tc>
                  <a:txBody>
                    <a:bodyPr/>
                    <a:lstStyle/>
                    <a:p>
                      <a:pPr marL="0" marR="0" algn="l">
                        <a:spcBef>
                          <a:spcPts val="0"/>
                        </a:spcBef>
                        <a:spcAft>
                          <a:spcPts val="600"/>
                        </a:spcAft>
                      </a:pPr>
                      <a:r>
                        <a:rPr lang="en-US" sz="1600" baseline="0">
                          <a:effectLst/>
                        </a:rPr>
                        <a:t>     Other size seat. Size:</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608568948"/>
                  </a:ext>
                </a:extLst>
              </a:tr>
              <a:tr h="389187">
                <a:tc>
                  <a:txBody>
                    <a:bodyPr/>
                    <a:lstStyle/>
                    <a:p>
                      <a:pPr marL="0" marR="0" algn="l">
                        <a:spcBef>
                          <a:spcPts val="0"/>
                        </a:spcBef>
                        <a:spcAft>
                          <a:spcPts val="600"/>
                        </a:spcAft>
                      </a:pPr>
                      <a:r>
                        <a:rPr lang="en-US" sz="1600" baseline="0">
                          <a:effectLst/>
                        </a:rPr>
                        <a:t>Luggage Containment Systems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049348900"/>
                  </a:ext>
                </a:extLst>
              </a:tr>
              <a:tr h="389187">
                <a:tc>
                  <a:txBody>
                    <a:bodyPr/>
                    <a:lstStyle/>
                    <a:p>
                      <a:pPr marL="0" marR="0" algn="l">
                        <a:spcBef>
                          <a:spcPts val="0"/>
                        </a:spcBef>
                        <a:spcAft>
                          <a:spcPts val="600"/>
                        </a:spcAft>
                      </a:pPr>
                      <a:r>
                        <a:rPr lang="en-US" sz="1600" baseline="0">
                          <a:effectLst/>
                        </a:rPr>
                        <a:t>      Interior Overhead Luggage Racks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045045214"/>
                  </a:ext>
                </a:extLst>
              </a:tr>
              <a:tr h="389187">
                <a:tc>
                  <a:txBody>
                    <a:bodyPr/>
                    <a:lstStyle/>
                    <a:p>
                      <a:pPr marL="0" marR="0" algn="l">
                        <a:spcBef>
                          <a:spcPts val="0"/>
                        </a:spcBef>
                        <a:spcAft>
                          <a:spcPts val="600"/>
                        </a:spcAft>
                      </a:pPr>
                      <a:r>
                        <a:rPr lang="en-US" sz="1600" baseline="0">
                          <a:effectLst/>
                        </a:rPr>
                        <a:t>      Exterior Luggage Compartments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2856849541"/>
                  </a:ext>
                </a:extLst>
              </a:tr>
              <a:tr h="389187">
                <a:tc>
                  <a:txBody>
                    <a:bodyPr/>
                    <a:lstStyle/>
                    <a:p>
                      <a:pPr marL="0" marR="0" algn="l">
                        <a:spcBef>
                          <a:spcPts val="0"/>
                        </a:spcBef>
                        <a:spcAft>
                          <a:spcPts val="600"/>
                        </a:spcAft>
                      </a:pPr>
                      <a:r>
                        <a:rPr lang="en-US" sz="1600" baseline="0">
                          <a:effectLst/>
                        </a:rPr>
                        <a:t>Remote/Heated Mirrors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542505760"/>
                  </a:ext>
                </a:extLst>
              </a:tr>
              <a:tr h="389187">
                <a:tc>
                  <a:txBody>
                    <a:bodyPr/>
                    <a:lstStyle/>
                    <a:p>
                      <a:pPr marL="0" marR="0" algn="l">
                        <a:spcBef>
                          <a:spcPts val="0"/>
                        </a:spcBef>
                        <a:spcAft>
                          <a:spcPts val="600"/>
                        </a:spcAft>
                      </a:pPr>
                      <a:r>
                        <a:rPr lang="en-US" sz="1600" baseline="0">
                          <a:effectLst/>
                        </a:rPr>
                        <a:t>Vandal Locks</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115618054"/>
                  </a:ext>
                </a:extLst>
              </a:tr>
              <a:tr h="389187">
                <a:tc>
                  <a:txBody>
                    <a:bodyPr/>
                    <a:lstStyle/>
                    <a:p>
                      <a:pPr marL="0" marR="0" algn="l">
                        <a:spcBef>
                          <a:spcPts val="0"/>
                        </a:spcBef>
                        <a:spcAft>
                          <a:spcPts val="600"/>
                        </a:spcAft>
                      </a:pPr>
                      <a:r>
                        <a:rPr lang="en-US" sz="1600" baseline="0">
                          <a:effectLst/>
                        </a:rPr>
                        <a:t>Activity Type Seats Model:</a:t>
                      </a:r>
                      <a:endParaRPr lang="en-US" sz="1600" baseline="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4099869557"/>
                  </a:ext>
                </a:extLst>
              </a:tr>
              <a:tr h="389187">
                <a:tc>
                  <a:txBody>
                    <a:bodyPr/>
                    <a:lstStyle/>
                    <a:p>
                      <a:pPr marL="0" marR="0" algn="l">
                        <a:spcBef>
                          <a:spcPts val="0"/>
                        </a:spcBef>
                        <a:spcAft>
                          <a:spcPts val="600"/>
                        </a:spcAft>
                      </a:pPr>
                      <a:r>
                        <a:rPr lang="en-US" sz="1600" baseline="0" dirty="0">
                          <a:effectLst/>
                        </a:rPr>
                        <a:t>Maintenance Option</a:t>
                      </a:r>
                      <a:endParaRPr lang="en-US" sz="1600" baseline="0" dirty="0">
                        <a:solidFill>
                          <a:srgbClr val="FF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xmlns="" val="3728566412"/>
                  </a:ext>
                </a:extLst>
              </a:tr>
            </a:tbl>
          </a:graphicData>
        </a:graphic>
      </p:graphicFrame>
    </p:spTree>
    <p:extLst>
      <p:ext uri="{BB962C8B-B14F-4D97-AF65-F5344CB8AC3E}">
        <p14:creationId xmlns:p14="http://schemas.microsoft.com/office/powerpoint/2010/main" val="16179739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2420829" y="838200"/>
            <a:ext cx="7502743" cy="914400"/>
          </a:xfrm>
          <a:prstGeom prst="rect">
            <a:avLst/>
          </a:prstGeom>
        </p:spPr>
        <p:txBody>
          <a:bodyPr/>
          <a:lstStyle>
            <a:lvl1pPr>
              <a:defRPr sz="3600" spc="-100">
                <a:effectLst>
                  <a:outerShdw blurRad="38100" dist="38100" dir="2700000" rotWithShape="0">
                    <a:srgbClr val="000000">
                      <a:alpha val="43137"/>
                    </a:srgbClr>
                  </a:outerShdw>
                </a:effectLst>
              </a:defRPr>
            </a:lvl1pPr>
          </a:lstStyle>
          <a:p>
            <a:r>
              <a:rPr dirty="0"/>
              <a:t>Understanding: State Trends</a:t>
            </a:r>
          </a:p>
        </p:txBody>
      </p:sp>
      <p:sp>
        <p:nvSpPr>
          <p:cNvPr id="190" name="Shape 190"/>
          <p:cNvSpPr>
            <a:spLocks noGrp="1"/>
          </p:cNvSpPr>
          <p:nvPr>
            <p:ph idx="1"/>
          </p:nvPr>
        </p:nvSpPr>
        <p:spPr>
          <a:xfrm>
            <a:off x="2395612" y="2133600"/>
            <a:ext cx="7522292" cy="3429000"/>
          </a:xfrm>
          <a:prstGeom prst="rect">
            <a:avLst/>
          </a:prstGeom>
        </p:spPr>
        <p:txBody>
          <a:bodyPr vert="horz" lIns="45719" tIns="45719" rIns="45719" bIns="45719" rtlCol="0">
            <a:normAutofit/>
          </a:bodyPr>
          <a:lstStyle/>
          <a:p>
            <a:pPr defTabSz="704087">
              <a:lnSpc>
                <a:spcPct val="100000"/>
              </a:lnSpc>
              <a:spcBef>
                <a:spcPts val="900"/>
              </a:spcBef>
              <a:defRPr sz="2002" b="1">
                <a:latin typeface="+mj-lt"/>
                <a:ea typeface="+mj-ea"/>
                <a:cs typeface="+mj-cs"/>
                <a:sym typeface="Helvetica"/>
              </a:defRPr>
            </a:pPr>
            <a:r>
              <a:rPr dirty="0"/>
              <a:t>Q: Are there more violations in the morning or afternoon?</a:t>
            </a:r>
          </a:p>
          <a:p>
            <a:pPr defTabSz="704087">
              <a:lnSpc>
                <a:spcPct val="100000"/>
              </a:lnSpc>
              <a:spcBef>
                <a:spcPts val="900"/>
              </a:spcBef>
              <a:defRPr sz="2002">
                <a:latin typeface="+mj-lt"/>
                <a:ea typeface="+mj-ea"/>
                <a:cs typeface="+mj-cs"/>
                <a:sym typeface="Helvetica"/>
              </a:defRPr>
            </a:pPr>
            <a:endParaRPr dirty="0"/>
          </a:p>
          <a:p>
            <a:pPr defTabSz="704087">
              <a:lnSpc>
                <a:spcPct val="100000"/>
              </a:lnSpc>
              <a:spcBef>
                <a:spcPts val="900"/>
              </a:spcBef>
              <a:defRPr sz="2002">
                <a:latin typeface="+mj-lt"/>
                <a:ea typeface="+mj-ea"/>
                <a:cs typeface="+mj-cs"/>
                <a:sym typeface="Helvetica"/>
              </a:defRPr>
            </a:pPr>
            <a:r>
              <a:rPr dirty="0"/>
              <a:t>Of the 845 violations reported via the survey database, most violations occurred in the afternoon.</a:t>
            </a:r>
          </a:p>
          <a:p>
            <a:pPr marL="440054" lvl="1" indent="-146684" defTabSz="704087">
              <a:lnSpc>
                <a:spcPct val="100000"/>
              </a:lnSpc>
              <a:spcBef>
                <a:spcPts val="900"/>
              </a:spcBef>
              <a:buSzPct val="60000"/>
              <a:buBlip>
                <a:blip r:embed="rId2"/>
              </a:buBlip>
              <a:defRPr sz="2002">
                <a:latin typeface="+mj-lt"/>
                <a:ea typeface="+mj-ea"/>
                <a:cs typeface="+mj-cs"/>
                <a:sym typeface="Helvetica"/>
              </a:defRPr>
            </a:pPr>
            <a:r>
              <a:rPr dirty="0"/>
              <a:t>321 Stop Arm Violations in the AM Time Period (40%)</a:t>
            </a:r>
          </a:p>
          <a:p>
            <a:pPr marL="440054" lvl="1" indent="-146684" defTabSz="704087">
              <a:lnSpc>
                <a:spcPct val="100000"/>
              </a:lnSpc>
              <a:spcBef>
                <a:spcPts val="900"/>
              </a:spcBef>
              <a:buSzPct val="60000"/>
              <a:buBlip>
                <a:blip r:embed="rId2"/>
              </a:buBlip>
              <a:defRPr sz="2002">
                <a:latin typeface="+mj-lt"/>
                <a:ea typeface="+mj-ea"/>
                <a:cs typeface="+mj-cs"/>
                <a:sym typeface="Helvetica"/>
              </a:defRPr>
            </a:pPr>
            <a:r>
              <a:rPr dirty="0"/>
              <a:t>479 Stop Arm Violation in the PM Time Period (60%)</a:t>
            </a:r>
          </a:p>
          <a:p>
            <a:pPr defTabSz="704087">
              <a:lnSpc>
                <a:spcPct val="72000"/>
              </a:lnSpc>
              <a:spcBef>
                <a:spcPts val="900"/>
              </a:spcBef>
              <a:defRPr sz="1462">
                <a:latin typeface="+mj-lt"/>
                <a:ea typeface="+mj-ea"/>
                <a:cs typeface="+mj-cs"/>
                <a:sym typeface="Helvetica"/>
              </a:defRPr>
            </a:pPr>
            <a:endParaRPr dirty="0"/>
          </a:p>
          <a:p>
            <a:pPr defTabSz="704087">
              <a:lnSpc>
                <a:spcPct val="72000"/>
              </a:lnSpc>
              <a:spcBef>
                <a:spcPts val="900"/>
              </a:spcBef>
              <a:defRPr sz="1232">
                <a:latin typeface="+mj-lt"/>
                <a:ea typeface="+mj-ea"/>
                <a:cs typeface="+mj-cs"/>
                <a:sym typeface="Helvetica"/>
              </a:defRPr>
            </a:pPr>
            <a:endParaRPr dirty="0"/>
          </a:p>
          <a:p>
            <a:pPr defTabSz="704087">
              <a:lnSpc>
                <a:spcPct val="72000"/>
              </a:lnSpc>
              <a:spcBef>
                <a:spcPts val="900"/>
              </a:spcBef>
              <a:defRPr sz="1232" i="1">
                <a:latin typeface="+mj-lt"/>
                <a:ea typeface="+mj-ea"/>
                <a:cs typeface="+mj-cs"/>
                <a:sym typeface="Helvetica"/>
              </a:defRPr>
            </a:pPr>
            <a:r>
              <a:rPr dirty="0"/>
              <a:t>Note: These findings are consistent with AM/PM split from 2016 one-day stop arm violation count in North Carolina (42.1% AM / 56.7% PM)</a:t>
            </a:r>
          </a:p>
        </p:txBody>
      </p:sp>
      <p:sp>
        <p:nvSpPr>
          <p:cNvPr id="192" name="Shape 192"/>
          <p:cNvSpPr>
            <a:spLocks noGrp="1"/>
          </p:cNvSpPr>
          <p:nvPr>
            <p:ph type="sldNum" sz="quarter" idx="12"/>
          </p:nvPr>
        </p:nvSpPr>
        <p:spPr>
          <a:xfrm>
            <a:off x="9765723" y="6529475"/>
            <a:ext cx="167641" cy="225746"/>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60</a:t>
            </a:fld>
            <a:endParaRPr/>
          </a:p>
        </p:txBody>
      </p:sp>
      <p:sp>
        <p:nvSpPr>
          <p:cNvPr id="193" name="Shape 193"/>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a:t>
            </a:r>
            <a:r>
              <a:rPr sz="2000" b="1"/>
              <a:t>State Trends </a:t>
            </a:r>
            <a:r>
              <a:rPr sz="2000"/>
              <a:t>| LEA Profiles | Involvement </a:t>
            </a:r>
          </a:p>
        </p:txBody>
      </p:sp>
    </p:spTree>
    <p:extLst>
      <p:ext uri="{BB962C8B-B14F-4D97-AF65-F5344CB8AC3E}">
        <p14:creationId xmlns:p14="http://schemas.microsoft.com/office/powerpoint/2010/main" val="263938493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2473959" y="413605"/>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State Trends | </a:t>
            </a:r>
            <a:r>
              <a:rPr sz="2000" b="1"/>
              <a:t>LEA Profiles</a:t>
            </a:r>
            <a:r>
              <a:rPr sz="2000"/>
              <a:t> | Involvement </a:t>
            </a:r>
          </a:p>
        </p:txBody>
      </p:sp>
      <p:pic>
        <p:nvPicPr>
          <p:cNvPr id="196" name="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2640" y="2534692"/>
            <a:ext cx="8726184" cy="3645345"/>
          </a:xfrm>
          <a:prstGeom prst="rect">
            <a:avLst/>
          </a:prstGeom>
          <a:ln w="12700">
            <a:miter lim="400000"/>
          </a:ln>
        </p:spPr>
      </p:pic>
      <p:sp>
        <p:nvSpPr>
          <p:cNvPr id="198" name="Shape 198"/>
          <p:cNvSpPr>
            <a:spLocks noGrp="1"/>
          </p:cNvSpPr>
          <p:nvPr>
            <p:ph type="title"/>
          </p:nvPr>
        </p:nvSpPr>
        <p:spPr>
          <a:xfrm>
            <a:off x="2324100" y="973317"/>
            <a:ext cx="7543800" cy="812230"/>
          </a:xfrm>
          <a:prstGeom prst="rect">
            <a:avLst/>
          </a:prstGeom>
        </p:spPr>
        <p:txBody>
          <a:bodyPr/>
          <a:lstStyle>
            <a:lvl1pPr>
              <a:defRPr sz="3600" spc="-75">
                <a:effectLst>
                  <a:outerShdw blurRad="38100" dist="38100" dir="2700000" rotWithShape="0">
                    <a:srgbClr val="000000">
                      <a:alpha val="43137"/>
                    </a:srgbClr>
                  </a:outerShdw>
                </a:effectLst>
              </a:defRPr>
            </a:lvl1pPr>
          </a:lstStyle>
          <a:p>
            <a:r>
              <a:rPr dirty="0"/>
              <a:t>Observed: LEA Stop Arm Violations</a:t>
            </a:r>
          </a:p>
        </p:txBody>
      </p:sp>
      <p:sp>
        <p:nvSpPr>
          <p:cNvPr id="197" name="Shape 197"/>
          <p:cNvSpPr>
            <a:spLocks noGrp="1"/>
          </p:cNvSpPr>
          <p:nvPr>
            <p:ph idx="1"/>
          </p:nvPr>
        </p:nvSpPr>
        <p:spPr>
          <a:xfrm>
            <a:off x="2301725" y="1837260"/>
            <a:ext cx="8025046" cy="3429001"/>
          </a:xfrm>
          <a:prstGeom prst="rect">
            <a:avLst/>
          </a:prstGeom>
        </p:spPr>
        <p:txBody>
          <a:bodyPr vert="horz" lIns="45719" tIns="45719" rIns="45719" bIns="45719" rtlCol="0">
            <a:normAutofit/>
          </a:bodyPr>
          <a:lstStyle>
            <a:lvl1pPr>
              <a:lnSpc>
                <a:spcPct val="72000"/>
              </a:lnSpc>
              <a:defRPr sz="2600" b="1">
                <a:latin typeface="+mj-lt"/>
                <a:ea typeface="+mj-ea"/>
                <a:cs typeface="+mj-cs"/>
                <a:sym typeface="Helvetica"/>
              </a:defRPr>
            </a:lvl1pPr>
          </a:lstStyle>
          <a:p>
            <a:r>
              <a:rPr dirty="0"/>
              <a:t>Q: How many violations were reported by each participating LEA?</a:t>
            </a:r>
          </a:p>
        </p:txBody>
      </p:sp>
    </p:spTree>
    <p:extLst>
      <p:ext uri="{BB962C8B-B14F-4D97-AF65-F5344CB8AC3E}">
        <p14:creationId xmlns:p14="http://schemas.microsoft.com/office/powerpoint/2010/main" val="2725054085"/>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title"/>
          </p:nvPr>
        </p:nvSpPr>
        <p:spPr>
          <a:prstGeom prst="rect">
            <a:avLst/>
          </a:prstGeom>
        </p:spPr>
        <p:txBody>
          <a:bodyPr/>
          <a:lstStyle>
            <a:lvl1pPr>
              <a:defRPr sz="3600" spc="-75">
                <a:effectLst>
                  <a:outerShdw blurRad="38100" dist="38100" dir="2700000" rotWithShape="0">
                    <a:srgbClr val="000000">
                      <a:alpha val="43137"/>
                    </a:srgbClr>
                  </a:outerShdw>
                </a:effectLst>
              </a:defRPr>
            </a:lvl1pPr>
          </a:lstStyle>
          <a:p>
            <a:r>
              <a:rPr dirty="0"/>
              <a:t>Factor: One-Day Stop Arm Violations</a:t>
            </a:r>
          </a:p>
        </p:txBody>
      </p:sp>
      <p:sp>
        <p:nvSpPr>
          <p:cNvPr id="201" name="Shape 201"/>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State Trends | </a:t>
            </a:r>
            <a:r>
              <a:rPr sz="2000" b="1"/>
              <a:t>LEA Profiles</a:t>
            </a:r>
            <a:r>
              <a:rPr sz="2000"/>
              <a:t> | Involvement </a:t>
            </a:r>
          </a:p>
        </p:txBody>
      </p:sp>
      <p:sp>
        <p:nvSpPr>
          <p:cNvPr id="202" name="Shape 202"/>
          <p:cNvSpPr/>
          <p:nvPr/>
        </p:nvSpPr>
        <p:spPr>
          <a:xfrm>
            <a:off x="2386515" y="1871983"/>
            <a:ext cx="7464690" cy="73250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342900" indent="-342900" defTabSz="457200">
              <a:lnSpc>
                <a:spcPct val="80000"/>
              </a:lnSpc>
              <a:defRPr sz="2600" b="1">
                <a:latin typeface="+mj-lt"/>
                <a:ea typeface="+mj-ea"/>
                <a:cs typeface="+mj-cs"/>
                <a:sym typeface="Helvetica"/>
              </a:defRPr>
            </a:lvl1pPr>
          </a:lstStyle>
          <a:p>
            <a:r>
              <a:t>Q: What were the one-day stop arm violation counts for each participating LEA?</a:t>
            </a:r>
          </a:p>
        </p:txBody>
      </p:sp>
      <p:pic>
        <p:nvPicPr>
          <p:cNvPr id="203" name="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0307" y="2615250"/>
            <a:ext cx="7298437" cy="3716383"/>
          </a:xfrm>
          <a:prstGeom prst="rect">
            <a:avLst/>
          </a:prstGeom>
          <a:ln w="12700">
            <a:miter lim="400000"/>
          </a:ln>
        </p:spPr>
      </p:pic>
    </p:spTree>
    <p:extLst>
      <p:ext uri="{BB962C8B-B14F-4D97-AF65-F5344CB8AC3E}">
        <p14:creationId xmlns:p14="http://schemas.microsoft.com/office/powerpoint/2010/main" val="221003934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prstGeom prst="rect">
            <a:avLst/>
          </a:prstGeom>
        </p:spPr>
        <p:txBody>
          <a:bodyPr/>
          <a:lstStyle>
            <a:lvl1pPr>
              <a:defRPr sz="3600" spc="-75">
                <a:effectLst>
                  <a:outerShdw blurRad="38100" dist="38100" dir="2700000" rotWithShape="0">
                    <a:srgbClr val="000000">
                      <a:alpha val="43137"/>
                    </a:srgbClr>
                  </a:outerShdw>
                </a:effectLst>
              </a:defRPr>
            </a:lvl1pPr>
          </a:lstStyle>
          <a:p>
            <a:r>
              <a:rPr dirty="0"/>
              <a:t>Factor: One-Day Stop Arm Violations</a:t>
            </a:r>
          </a:p>
        </p:txBody>
      </p:sp>
      <p:sp>
        <p:nvSpPr>
          <p:cNvPr id="206" name="Shape 206"/>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State Trends | </a:t>
            </a:r>
            <a:r>
              <a:rPr sz="2000" b="1"/>
              <a:t>LEA Profiles</a:t>
            </a:r>
            <a:r>
              <a:rPr sz="2000"/>
              <a:t> | Involvement </a:t>
            </a:r>
          </a:p>
        </p:txBody>
      </p:sp>
      <p:sp>
        <p:nvSpPr>
          <p:cNvPr id="207" name="Shape 207"/>
          <p:cNvSpPr/>
          <p:nvPr/>
        </p:nvSpPr>
        <p:spPr>
          <a:xfrm>
            <a:off x="2386515" y="1744983"/>
            <a:ext cx="7464690" cy="73250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marL="342900" indent="-342900" defTabSz="457200">
              <a:lnSpc>
                <a:spcPct val="80000"/>
              </a:lnSpc>
              <a:defRPr sz="2600" b="1">
                <a:latin typeface="+mj-lt"/>
                <a:ea typeface="+mj-ea"/>
                <a:cs typeface="+mj-cs"/>
                <a:sym typeface="Helvetica"/>
              </a:defRPr>
            </a:lvl1pPr>
          </a:lstStyle>
          <a:p>
            <a:r>
              <a:t>Q: What were the one-day stop arm violation counts for each participating LEA?</a:t>
            </a:r>
          </a:p>
        </p:txBody>
      </p:sp>
      <p:pic>
        <p:nvPicPr>
          <p:cNvPr id="208" name="OneDayViolations_NC_AllCounties.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085862" y="2583137"/>
            <a:ext cx="5376799" cy="3783297"/>
          </a:xfrm>
          <a:prstGeom prst="rect">
            <a:avLst/>
          </a:prstGeom>
          <a:ln w="12700">
            <a:miter lim="400000"/>
          </a:ln>
        </p:spPr>
      </p:pic>
    </p:spTree>
    <p:extLst>
      <p:ext uri="{BB962C8B-B14F-4D97-AF65-F5344CB8AC3E}">
        <p14:creationId xmlns:p14="http://schemas.microsoft.com/office/powerpoint/2010/main" val="3808471976"/>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prstGeom prst="rect">
            <a:avLst/>
          </a:prstGeom>
        </p:spPr>
        <p:txBody>
          <a:bodyPr/>
          <a:lstStyle>
            <a:lvl1pPr>
              <a:defRPr sz="3600" spc="-75">
                <a:effectLst>
                  <a:outerShdw blurRad="38100" dist="38100" dir="2700000" rotWithShape="0">
                    <a:srgbClr val="000000">
                      <a:alpha val="43137"/>
                    </a:srgbClr>
                  </a:outerShdw>
                </a:effectLst>
              </a:defRPr>
            </a:lvl1pPr>
          </a:lstStyle>
          <a:p>
            <a:r>
              <a:rPr dirty="0"/>
              <a:t>Factor: Camera Equipped Buses</a:t>
            </a:r>
          </a:p>
        </p:txBody>
      </p:sp>
      <p:sp>
        <p:nvSpPr>
          <p:cNvPr id="212" name="Shape 212"/>
          <p:cNvSpPr>
            <a:spLocks noGrp="1"/>
          </p:cNvSpPr>
          <p:nvPr>
            <p:ph idx="1"/>
          </p:nvPr>
        </p:nvSpPr>
        <p:spPr>
          <a:xfrm>
            <a:off x="2238118" y="1730802"/>
            <a:ext cx="7837283" cy="3429001"/>
          </a:xfrm>
          <a:prstGeom prst="rect">
            <a:avLst/>
          </a:prstGeom>
        </p:spPr>
        <p:txBody>
          <a:bodyPr vert="horz" lIns="45719" tIns="45719" rIns="45719" bIns="45719" rtlCol="0">
            <a:normAutofit/>
          </a:bodyPr>
          <a:lstStyle/>
          <a:p>
            <a:pPr>
              <a:lnSpc>
                <a:spcPct val="72000"/>
              </a:lnSpc>
              <a:defRPr sz="2600" b="1"/>
            </a:pPr>
            <a:r>
              <a:rPr dirty="0"/>
              <a:t>Q: What percentage of LEA buses are equipped with cameras?</a:t>
            </a:r>
          </a:p>
          <a:p>
            <a:pPr>
              <a:lnSpc>
                <a:spcPct val="72000"/>
              </a:lnSpc>
              <a:defRPr sz="1900"/>
            </a:pPr>
            <a:endParaRPr dirty="0"/>
          </a:p>
          <a:p>
            <a:pPr>
              <a:lnSpc>
                <a:spcPct val="72000"/>
              </a:lnSpc>
              <a:defRPr sz="1900"/>
            </a:pPr>
            <a:endParaRPr dirty="0"/>
          </a:p>
          <a:p>
            <a:pPr>
              <a:lnSpc>
                <a:spcPct val="72000"/>
              </a:lnSpc>
              <a:defRPr sz="1600"/>
            </a:pPr>
            <a:endParaRPr dirty="0"/>
          </a:p>
        </p:txBody>
      </p:sp>
      <p:sp>
        <p:nvSpPr>
          <p:cNvPr id="211" name="Shape 211"/>
          <p:cNvSpPr/>
          <p:nvPr/>
        </p:nvSpPr>
        <p:spPr>
          <a:xfrm>
            <a:off x="2346959" y="286604"/>
            <a:ext cx="7543802" cy="4572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lnSpc>
                <a:spcPct val="85000"/>
              </a:lnSpc>
              <a:defRPr sz="2000" spc="-55">
                <a:solidFill>
                  <a:srgbClr val="404040"/>
                </a:solidFill>
                <a:latin typeface="Calibri Light"/>
                <a:ea typeface="Calibri Light"/>
                <a:cs typeface="Calibri Light"/>
                <a:sym typeface="Calibri Light"/>
              </a:defRPr>
            </a:pPr>
            <a:r>
              <a:rPr sz="2000"/>
              <a:t>Overview | State Trends | </a:t>
            </a:r>
            <a:r>
              <a:rPr sz="2000" b="1"/>
              <a:t>LEA Profiles</a:t>
            </a:r>
            <a:r>
              <a:rPr sz="2000"/>
              <a:t> | Involvement </a:t>
            </a:r>
          </a:p>
        </p:txBody>
      </p:sp>
      <p:pic>
        <p:nvPicPr>
          <p:cNvPr id="213" name="pasted-image.pdf"/>
          <p:cNvPicPr>
            <a:picLocks noChangeAspect="1"/>
          </p:cNvPicPr>
          <p:nvPr/>
        </p:nvPicPr>
        <p:blipFill>
          <a:blip r:embed="rId2">
            <a:extLst/>
          </a:blip>
          <a:stretch>
            <a:fillRect/>
          </a:stretch>
        </p:blipFill>
        <p:spPr>
          <a:xfrm>
            <a:off x="3401424" y="2514219"/>
            <a:ext cx="5389152" cy="3138128"/>
          </a:xfrm>
          <a:prstGeom prst="rect">
            <a:avLst/>
          </a:prstGeom>
          <a:ln w="12700">
            <a:miter lim="400000"/>
          </a:ln>
        </p:spPr>
      </p:pic>
      <p:sp>
        <p:nvSpPr>
          <p:cNvPr id="214" name="Shape 214"/>
          <p:cNvSpPr/>
          <p:nvPr/>
        </p:nvSpPr>
        <p:spPr>
          <a:xfrm>
            <a:off x="2719648" y="5663239"/>
            <a:ext cx="6752704"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r>
              <a:rPr u="sng"/>
              <a:t>Participating LEA Buses With Cameras (561)</a:t>
            </a:r>
            <a:r>
              <a:t> = 8.0%</a:t>
            </a:r>
            <a:endParaRPr u="sng"/>
          </a:p>
          <a:p>
            <a:pPr algn="ctr"/>
            <a:r>
              <a:t>Participating LEA Buses Total (6,930)</a:t>
            </a:r>
          </a:p>
        </p:txBody>
      </p:sp>
    </p:spTree>
    <p:extLst>
      <p:ext uri="{BB962C8B-B14F-4D97-AF65-F5344CB8AC3E}">
        <p14:creationId xmlns:p14="http://schemas.microsoft.com/office/powerpoint/2010/main" val="319029080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buFont typeface="Arial" panose="020B0604020202020204" pitchFamily="34" charset="0"/>
              <a:buChar char="•"/>
            </a:pPr>
            <a:r>
              <a:rPr lang="en-US" sz="4400" b="0" i="0" u="none" strike="noStrike" kern="1200" dirty="0" smtClean="0">
                <a:solidFill>
                  <a:schemeClr val="tx1"/>
                </a:solidFill>
                <a:effectLst/>
                <a:latin typeface="+mj-lt"/>
                <a:ea typeface="+mj-ea"/>
                <a:cs typeface="+mj-cs"/>
              </a:rPr>
              <a:t>Student Count 2016 – Webinar / Observations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84229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Questioned Costs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6154" y="1447800"/>
            <a:ext cx="9015646"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3962400"/>
            <a:ext cx="69819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602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Big Was the Problem?</a:t>
            </a:r>
            <a:endParaRPr lang="en-US" dirty="0"/>
          </a:p>
        </p:txBody>
      </p:sp>
      <p:sp>
        <p:nvSpPr>
          <p:cNvPr id="3" name="Content Placeholder 2"/>
          <p:cNvSpPr>
            <a:spLocks noGrp="1"/>
          </p:cNvSpPr>
          <p:nvPr>
            <p:ph idx="1"/>
          </p:nvPr>
        </p:nvSpPr>
        <p:spPr/>
        <p:txBody>
          <a:bodyPr>
            <a:normAutofit lnSpcReduction="10000"/>
          </a:bodyPr>
          <a:lstStyle/>
          <a:p>
            <a:pPr marL="548640" lvl="1" indent="-411480">
              <a:buClr>
                <a:schemeClr val="tx1">
                  <a:shade val="95000"/>
                </a:schemeClr>
              </a:buClr>
              <a:buSzPct val="65000"/>
              <a:buFont typeface="Wingdings 2"/>
              <a:buChar char=""/>
            </a:pPr>
            <a:r>
              <a:rPr lang="en-US" sz="2800" dirty="0"/>
              <a:t>~8-10 Counties appear to have performed no full inventory of stock on hand in 13-14</a:t>
            </a:r>
          </a:p>
          <a:p>
            <a:r>
              <a:rPr lang="en-US" dirty="0" smtClean="0"/>
              <a:t>Reported Stock Losses in 2013-14</a:t>
            </a:r>
          </a:p>
          <a:p>
            <a:pPr lvl="1"/>
            <a:r>
              <a:rPr lang="en-US" dirty="0" smtClean="0"/>
              <a:t>$2,234,144 across ~11 thousand line item losses</a:t>
            </a:r>
          </a:p>
          <a:p>
            <a:pPr lvl="1"/>
            <a:r>
              <a:rPr lang="en-US" dirty="0" smtClean="0"/>
              <a:t>Losses Ranged from $0 - $466k in each County</a:t>
            </a:r>
          </a:p>
          <a:p>
            <a:pPr lvl="1"/>
            <a:r>
              <a:rPr lang="en-US" dirty="0"/>
              <a:t>36 Counties reported losses greater than $10,000</a:t>
            </a:r>
          </a:p>
          <a:p>
            <a:pPr lvl="1"/>
            <a:r>
              <a:rPr lang="en-US" dirty="0"/>
              <a:t>16 of those 36 reported losses greater than $30,000</a:t>
            </a:r>
          </a:p>
          <a:p>
            <a:pPr lvl="1"/>
            <a:r>
              <a:rPr lang="en-US" dirty="0"/>
              <a:t>Half of those 16 reported losses greater than $100k</a:t>
            </a:r>
          </a:p>
          <a:p>
            <a:r>
              <a:rPr lang="en-US" dirty="0" smtClean="0"/>
              <a:t>These are things that SHOULD have been on hand and available to use, were not knowingly stolen or the result of a known data error, and yet could not be found</a:t>
            </a:r>
          </a:p>
        </p:txBody>
      </p:sp>
    </p:spTree>
    <p:extLst>
      <p:ext uri="{BB962C8B-B14F-4D97-AF65-F5344CB8AC3E}">
        <p14:creationId xmlns:p14="http://schemas.microsoft.com/office/powerpoint/2010/main" val="3155461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Big is the Problem?</a:t>
            </a:r>
            <a:br>
              <a:rPr lang="en-US" dirty="0" smtClean="0"/>
            </a:br>
            <a:r>
              <a:rPr lang="en-US" dirty="0" smtClean="0"/>
              <a:t>UPDATE!</a:t>
            </a:r>
            <a:endParaRPr lang="en-US" dirty="0"/>
          </a:p>
        </p:txBody>
      </p:sp>
      <p:sp>
        <p:nvSpPr>
          <p:cNvPr id="3" name="Content Placeholder 2"/>
          <p:cNvSpPr>
            <a:spLocks noGrp="1"/>
          </p:cNvSpPr>
          <p:nvPr>
            <p:ph idx="1"/>
          </p:nvPr>
        </p:nvSpPr>
        <p:spPr/>
        <p:txBody>
          <a:bodyPr>
            <a:normAutofit/>
          </a:bodyPr>
          <a:lstStyle/>
          <a:p>
            <a:r>
              <a:rPr lang="en-US" dirty="0" smtClean="0"/>
              <a:t>Reported Stock Losses in 2014-15</a:t>
            </a:r>
          </a:p>
          <a:p>
            <a:pPr lvl="1"/>
            <a:r>
              <a:rPr lang="en-US" dirty="0" smtClean="0"/>
              <a:t>$900k across ~8k thousand line item losses</a:t>
            </a:r>
          </a:p>
          <a:p>
            <a:pPr lvl="1"/>
            <a:r>
              <a:rPr lang="en-US" dirty="0" smtClean="0"/>
              <a:t>Losses Ranged from $0 - $164k in each County</a:t>
            </a:r>
          </a:p>
          <a:p>
            <a:pPr lvl="1"/>
            <a:r>
              <a:rPr lang="en-US" dirty="0" smtClean="0"/>
              <a:t>17 Counties reported losses greater than $10,000</a:t>
            </a:r>
          </a:p>
          <a:p>
            <a:pPr lvl="1"/>
            <a:r>
              <a:rPr lang="en-US" dirty="0" smtClean="0"/>
              <a:t>7 of those 17 reported losses greater than $30,000</a:t>
            </a:r>
          </a:p>
          <a:p>
            <a:pPr lvl="1"/>
            <a:r>
              <a:rPr lang="en-US" dirty="0" smtClean="0"/>
              <a:t>Only 3 reported losses greater than $100k </a:t>
            </a:r>
          </a:p>
          <a:p>
            <a:pPr lvl="1"/>
            <a:r>
              <a:rPr lang="en-US" dirty="0" smtClean="0"/>
              <a:t>$332,098 in bulk fluids were offset</a:t>
            </a:r>
          </a:p>
          <a:p>
            <a:pPr lvl="1"/>
            <a:r>
              <a:rPr lang="en-US" dirty="0" smtClean="0"/>
              <a:t>$86,463 in non-fluid offset requests were accepted</a:t>
            </a:r>
          </a:p>
          <a:p>
            <a:pPr lvl="1"/>
            <a:r>
              <a:rPr lang="en-US" dirty="0" smtClean="0"/>
              <a:t>$373,792 in questioned costs were reported and billed to LEAs</a:t>
            </a:r>
          </a:p>
        </p:txBody>
      </p:sp>
    </p:spTree>
    <p:extLst>
      <p:ext uri="{BB962C8B-B14F-4D97-AF65-F5344CB8AC3E}">
        <p14:creationId xmlns:p14="http://schemas.microsoft.com/office/powerpoint/2010/main" val="1192419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2015-16 Year School Year Losses</a:t>
            </a:r>
            <a:endParaRPr lang="en-US" dirty="0"/>
          </a:p>
        </p:txBody>
      </p:sp>
      <p:sp>
        <p:nvSpPr>
          <p:cNvPr id="3" name="Content Placeholder 2"/>
          <p:cNvSpPr>
            <a:spLocks noGrp="1"/>
          </p:cNvSpPr>
          <p:nvPr>
            <p:ph idx="1"/>
          </p:nvPr>
        </p:nvSpPr>
        <p:spPr/>
        <p:txBody>
          <a:bodyPr/>
          <a:lstStyle/>
          <a:p>
            <a:r>
              <a:rPr lang="en-US" dirty="0" smtClean="0"/>
              <a:t>There are no planned changes in the process</a:t>
            </a:r>
          </a:p>
          <a:p>
            <a:r>
              <a:rPr lang="en-US" dirty="0" smtClean="0"/>
              <a:t>Bulk fluids will be excluded</a:t>
            </a:r>
          </a:p>
          <a:p>
            <a:r>
              <a:rPr lang="en-US" dirty="0" smtClean="0"/>
              <a:t>LEAs will have an opportunity to give explanations about why items showing losses were not losses</a:t>
            </a:r>
          </a:p>
          <a:p>
            <a:pPr marL="0" indent="0">
              <a:buNone/>
            </a:pPr>
            <a:endParaRPr lang="en-US" dirty="0" smtClean="0"/>
          </a:p>
          <a:p>
            <a:endParaRPr lang="en-US" dirty="0"/>
          </a:p>
        </p:txBody>
      </p:sp>
    </p:spTree>
    <p:extLst>
      <p:ext uri="{BB962C8B-B14F-4D97-AF65-F5344CB8AC3E}">
        <p14:creationId xmlns:p14="http://schemas.microsoft.com/office/powerpoint/2010/main" val="3425167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Bus Safety – Railroad Crossings</a:t>
            </a:r>
            <a:endParaRPr lang="en-US" dirty="0"/>
          </a:p>
        </p:txBody>
      </p:sp>
      <p:sp>
        <p:nvSpPr>
          <p:cNvPr id="3" name="Content Placeholder 2"/>
          <p:cNvSpPr>
            <a:spLocks noGrp="1"/>
          </p:cNvSpPr>
          <p:nvPr>
            <p:ph idx="1"/>
          </p:nvPr>
        </p:nvSpPr>
        <p:spPr/>
        <p:txBody>
          <a:bodyPr/>
          <a:lstStyle/>
          <a:p>
            <a:r>
              <a:rPr lang="en-US" dirty="0" smtClean="0"/>
              <a:t>Fox River Grove – October 1995</a:t>
            </a:r>
            <a:endParaRPr lang="en-US" dirty="0"/>
          </a:p>
        </p:txBody>
      </p:sp>
      <p:sp>
        <p:nvSpPr>
          <p:cNvPr id="4" name="Slide Number Placeholder 3"/>
          <p:cNvSpPr>
            <a:spLocks noGrp="1"/>
          </p:cNvSpPr>
          <p:nvPr>
            <p:ph type="sldNum" sz="quarter" idx="12"/>
          </p:nvPr>
        </p:nvSpPr>
        <p:spPr/>
        <p:txBody>
          <a:bodyPr/>
          <a:lstStyle/>
          <a:p>
            <a:fld id="{FF5271AB-ED74-4073-94BD-30F53C9D18BC}" type="slidenum">
              <a:rPr lang="en-US" altLang="en-US" smtClean="0"/>
              <a:pPr/>
              <a:t>7</a:t>
            </a:fld>
            <a:endParaRPr lang="en-US" altLang="en-US"/>
          </a:p>
        </p:txBody>
      </p:sp>
      <p:pic>
        <p:nvPicPr>
          <p:cNvPr id="2050" name="Picture 2" descr="&lt;b&gt;school&lt;/b&gt; &lt;b&gt;bus&lt;/b&gt; Oct. 25, 1995, in &lt;b&gt;Fox&lt;/b&gt; &lt;b&gt;River&lt;/b&gt; &lt;b&gt;Grove&lt;/b&gt;, separating the &lt;b&gt;bus&lt;/b&gt;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3697" y="2538780"/>
            <a:ext cx="6514334" cy="42017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0 years since fatal &lt;b&gt;Fox&lt;/b&gt; &lt;b&gt;River&lt;/b&gt; &lt;b&gt;Grove&lt;/b&gt; &lt;b&gt;school&lt;/b&gt; &lt;b&gt;bus&lt;/b&gt; &lt;b&gt;accident&lt;/b&gt; | WGN-TV"/>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3969" y="2582754"/>
            <a:ext cx="5137479"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205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i="0" u="none" strike="noStrike" kern="1200" dirty="0" smtClean="0">
                <a:solidFill>
                  <a:schemeClr val="tx1"/>
                </a:solidFill>
                <a:effectLst/>
                <a:latin typeface="+mj-lt"/>
                <a:ea typeface="+mj-ea"/>
                <a:cs typeface="+mj-cs"/>
              </a:rPr>
              <a:t>Injury Data</a:t>
            </a:r>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5873931"/>
              </p:ext>
            </p:extLst>
          </p:nvPr>
        </p:nvGraphicFramePr>
        <p:xfrm>
          <a:off x="1640901" y="1690688"/>
          <a:ext cx="7802901" cy="1674495"/>
        </p:xfrm>
        <a:graphic>
          <a:graphicData uri="http://schemas.openxmlformats.org/drawingml/2006/table">
            <a:tbl>
              <a:tblPr>
                <a:tableStyleId>{5C22544A-7EE6-4342-B048-85BDC9FD1C3A}</a:tableStyleId>
              </a:tblPr>
              <a:tblGrid>
                <a:gridCol w="1874779"/>
                <a:gridCol w="2226300"/>
                <a:gridCol w="1913838"/>
                <a:gridCol w="1787984"/>
              </a:tblGrid>
              <a:tr h="542925">
                <a:tc>
                  <a:txBody>
                    <a:bodyPr/>
                    <a:lstStyle/>
                    <a:p>
                      <a:pPr algn="l" fontAlgn="b"/>
                      <a:r>
                        <a:rPr lang="en-US" sz="1800" u="none" strike="noStrike">
                          <a:effectLst/>
                        </a:rPr>
                        <a:t>Bus Injury Incidents</a:t>
                      </a:r>
                      <a:endParaRPr lang="en-US" sz="1800" b="1" i="0" u="none" strike="noStrike">
                        <a:solidFill>
                          <a:srgbClr val="FFFFFF"/>
                        </a:solidFill>
                        <a:effectLst/>
                        <a:latin typeface="Segoe UI" panose="020B0502040204020203" pitchFamily="34" charset="0"/>
                      </a:endParaRPr>
                    </a:p>
                  </a:txBody>
                  <a:tcPr marL="9525" marR="9525" marT="9525" marB="0" anchor="b"/>
                </a:tc>
                <a:tc>
                  <a:txBody>
                    <a:bodyPr/>
                    <a:lstStyle/>
                    <a:p>
                      <a:pPr algn="l" fontAlgn="b"/>
                      <a:r>
                        <a:rPr lang="en-US" sz="1800" u="none" strike="noStrike">
                          <a:effectLst/>
                        </a:rPr>
                        <a:t>Bus Injury with School Transportation Vehicle Involved</a:t>
                      </a:r>
                      <a:endParaRPr lang="en-US" sz="1800" b="1" i="0" u="none" strike="noStrike">
                        <a:solidFill>
                          <a:srgbClr val="FFFFFF"/>
                        </a:solidFill>
                        <a:effectLst/>
                        <a:latin typeface="Segoe UI" panose="020B0502040204020203" pitchFamily="34" charset="0"/>
                      </a:endParaRPr>
                    </a:p>
                  </a:txBody>
                  <a:tcPr marL="9525" marR="9525" marT="9525" marB="0" anchor="b"/>
                </a:tc>
                <a:tc>
                  <a:txBody>
                    <a:bodyPr/>
                    <a:lstStyle/>
                    <a:p>
                      <a:pPr algn="l" fontAlgn="b"/>
                      <a:r>
                        <a:rPr lang="en-US" sz="1800" u="none" strike="noStrike">
                          <a:effectLst/>
                        </a:rPr>
                        <a:t>Incidents where School Transportation Driver Charged</a:t>
                      </a:r>
                      <a:endParaRPr lang="en-US" sz="1800" b="1" i="0" u="none" strike="noStrike">
                        <a:solidFill>
                          <a:srgbClr val="FFFFFF"/>
                        </a:solidFill>
                        <a:effectLst/>
                        <a:latin typeface="Segoe UI" panose="020B0502040204020203" pitchFamily="34" charset="0"/>
                      </a:endParaRPr>
                    </a:p>
                  </a:txBody>
                  <a:tcPr marL="9525" marR="9525" marT="9525" marB="0" anchor="b"/>
                </a:tc>
                <a:tc>
                  <a:txBody>
                    <a:bodyPr/>
                    <a:lstStyle/>
                    <a:p>
                      <a:pPr algn="l" fontAlgn="b"/>
                      <a:r>
                        <a:rPr lang="en-US" sz="1800" u="none" strike="noStrike">
                          <a:effectLst/>
                        </a:rPr>
                        <a:t>Incidents where another unaffiliated vehicle was involved</a:t>
                      </a:r>
                      <a:endParaRPr lang="en-US" sz="1800" b="1" i="0" u="none" strike="noStrike">
                        <a:solidFill>
                          <a:srgbClr val="FFFFFF"/>
                        </a:solidFill>
                        <a:effectLst/>
                        <a:latin typeface="Segoe UI" panose="020B0502040204020203" pitchFamily="34" charset="0"/>
                      </a:endParaRPr>
                    </a:p>
                  </a:txBody>
                  <a:tcPr marL="9525" marR="9525" marT="9525" marB="0" anchor="b"/>
                </a:tc>
              </a:tr>
              <a:tr h="180975">
                <a:tc>
                  <a:txBody>
                    <a:bodyPr/>
                    <a:lstStyle/>
                    <a:p>
                      <a:pPr algn="r" fontAlgn="b"/>
                      <a:r>
                        <a:rPr lang="en-US" sz="1800" u="none" strike="noStrike">
                          <a:effectLst/>
                        </a:rPr>
                        <a:t>432</a:t>
                      </a:r>
                      <a:endParaRPr lang="en-US" sz="18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800" u="none" strike="noStrike">
                          <a:effectLst/>
                        </a:rPr>
                        <a:t>356</a:t>
                      </a:r>
                      <a:endParaRPr lang="en-US" sz="18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800" u="none" strike="noStrike">
                          <a:effectLst/>
                        </a:rPr>
                        <a:t>171</a:t>
                      </a:r>
                      <a:endParaRPr lang="en-US" sz="18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800" u="none" strike="noStrike">
                          <a:effectLst/>
                        </a:rPr>
                        <a:t>241</a:t>
                      </a:r>
                      <a:endParaRPr lang="en-US" sz="1800" b="0" i="0" u="none" strike="noStrike">
                        <a:solidFill>
                          <a:srgbClr val="000000"/>
                        </a:solidFill>
                        <a:effectLst/>
                        <a:latin typeface="Segoe UI" panose="020B0502040204020203" pitchFamily="34" charset="0"/>
                      </a:endParaRPr>
                    </a:p>
                  </a:txBody>
                  <a:tcPr marL="9525" marR="9525" marT="9525" marB="0" anchor="b"/>
                </a:tc>
              </a:tr>
              <a:tr h="180975">
                <a:tc>
                  <a:txBody>
                    <a:bodyPr/>
                    <a:lstStyle/>
                    <a:p>
                      <a:pPr algn="l" fontAlgn="b"/>
                      <a:endParaRPr lang="en-US" sz="18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800" u="none" strike="noStrike">
                          <a:effectLst/>
                        </a:rPr>
                        <a:t>82%</a:t>
                      </a:r>
                      <a:endParaRPr lang="en-US" sz="18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800" u="none" strike="noStrike">
                          <a:effectLst/>
                        </a:rPr>
                        <a:t>40%</a:t>
                      </a:r>
                      <a:endParaRPr lang="en-US" sz="18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800" u="none" strike="noStrike" dirty="0">
                          <a:effectLst/>
                        </a:rPr>
                        <a:t>56%</a:t>
                      </a:r>
                      <a:endParaRPr lang="en-US" sz="1800" b="0" i="0" u="none" strike="noStrike" dirty="0">
                        <a:solidFill>
                          <a:srgbClr val="000000"/>
                        </a:solidFill>
                        <a:effectLst/>
                        <a:latin typeface="Segoe UI" panose="020B0502040204020203" pitchFamily="34" charset="0"/>
                      </a:endParaRPr>
                    </a:p>
                  </a:txBody>
                  <a:tcPr marL="9525" marR="9525" marT="9525"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51154361"/>
              </p:ext>
            </p:extLst>
          </p:nvPr>
        </p:nvGraphicFramePr>
        <p:xfrm>
          <a:off x="1640901" y="3951524"/>
          <a:ext cx="6573709" cy="1478444"/>
        </p:xfrm>
        <a:graphic>
          <a:graphicData uri="http://schemas.openxmlformats.org/drawingml/2006/table">
            <a:tbl>
              <a:tblPr>
                <a:tableStyleId>{5C22544A-7EE6-4342-B048-85BDC9FD1C3A}</a:tableStyleId>
              </a:tblPr>
              <a:tblGrid>
                <a:gridCol w="1959311"/>
                <a:gridCol w="1892516"/>
                <a:gridCol w="2721882"/>
              </a:tblGrid>
              <a:tr h="1032674">
                <a:tc>
                  <a:txBody>
                    <a:bodyPr/>
                    <a:lstStyle/>
                    <a:p>
                      <a:pPr algn="l" fontAlgn="b"/>
                      <a:r>
                        <a:rPr lang="en-US" sz="1400" u="none" strike="noStrike">
                          <a:effectLst/>
                        </a:rPr>
                        <a:t>Incidents where a passenger injury was sustained</a:t>
                      </a:r>
                      <a:endParaRPr lang="en-US" sz="1400" b="1" i="0" u="none" strike="noStrike">
                        <a:solidFill>
                          <a:srgbClr val="FFFFFF"/>
                        </a:solidFill>
                        <a:effectLst/>
                        <a:latin typeface="Segoe UI" panose="020B0502040204020203" pitchFamily="34" charset="0"/>
                      </a:endParaRPr>
                    </a:p>
                  </a:txBody>
                  <a:tcPr marL="9525" marR="9525" marT="9525" marB="0" anchor="b"/>
                </a:tc>
                <a:tc>
                  <a:txBody>
                    <a:bodyPr/>
                    <a:lstStyle/>
                    <a:p>
                      <a:pPr algn="l" fontAlgn="b"/>
                      <a:r>
                        <a:rPr lang="en-US" sz="1400" u="none" strike="noStrike" dirty="0">
                          <a:effectLst/>
                        </a:rPr>
                        <a:t>Pedestrian Injuries</a:t>
                      </a:r>
                      <a:endParaRPr lang="en-US" sz="1400" b="1" i="0" u="none" strike="noStrike" dirty="0">
                        <a:solidFill>
                          <a:srgbClr val="FFFFFF"/>
                        </a:solidFill>
                        <a:effectLst/>
                        <a:latin typeface="Segoe UI" panose="020B0502040204020203" pitchFamily="34" charset="0"/>
                      </a:endParaRPr>
                    </a:p>
                  </a:txBody>
                  <a:tcPr marL="9525" marR="9525" marT="9525" marB="0" anchor="b"/>
                </a:tc>
                <a:tc>
                  <a:txBody>
                    <a:bodyPr/>
                    <a:lstStyle/>
                    <a:p>
                      <a:pPr algn="l" fontAlgn="b"/>
                      <a:r>
                        <a:rPr lang="en-US" sz="1400" u="none" strike="noStrike" dirty="0">
                          <a:effectLst/>
                        </a:rPr>
                        <a:t>Was other vehicle charged</a:t>
                      </a:r>
                      <a:endParaRPr lang="en-US" sz="1400" b="1" i="0" u="none" strike="noStrike" dirty="0">
                        <a:solidFill>
                          <a:srgbClr val="FFFFFF"/>
                        </a:solidFill>
                        <a:effectLst/>
                        <a:latin typeface="Segoe UI" panose="020B0502040204020203" pitchFamily="34" charset="0"/>
                      </a:endParaRPr>
                    </a:p>
                  </a:txBody>
                  <a:tcPr marL="9525" marR="9525" marT="9525" marB="0" anchor="b"/>
                </a:tc>
              </a:tr>
              <a:tr h="213846">
                <a:tc>
                  <a:txBody>
                    <a:bodyPr/>
                    <a:lstStyle/>
                    <a:p>
                      <a:pPr algn="r" fontAlgn="b"/>
                      <a:r>
                        <a:rPr lang="en-US" sz="1400" u="none" strike="noStrike">
                          <a:effectLst/>
                        </a:rPr>
                        <a:t>63</a:t>
                      </a:r>
                      <a:endParaRPr lang="en-US" sz="14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400" u="none" strike="noStrike">
                          <a:effectLst/>
                        </a:rPr>
                        <a:t>34</a:t>
                      </a:r>
                      <a:endParaRPr lang="en-US" sz="14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400" u="none" strike="noStrike" dirty="0">
                          <a:effectLst/>
                        </a:rPr>
                        <a:t>325</a:t>
                      </a:r>
                      <a:endParaRPr lang="en-US" sz="1400" b="0" i="0" u="none" strike="noStrike" dirty="0">
                        <a:solidFill>
                          <a:srgbClr val="000000"/>
                        </a:solidFill>
                        <a:effectLst/>
                        <a:latin typeface="Segoe UI" panose="020B0502040204020203" pitchFamily="34" charset="0"/>
                      </a:endParaRPr>
                    </a:p>
                  </a:txBody>
                  <a:tcPr marL="9525" marR="9525" marT="9525" marB="0" anchor="b"/>
                </a:tc>
              </a:tr>
              <a:tr h="213846">
                <a:tc>
                  <a:txBody>
                    <a:bodyPr/>
                    <a:lstStyle/>
                    <a:p>
                      <a:pPr algn="r" fontAlgn="b"/>
                      <a:r>
                        <a:rPr lang="en-US" sz="1400" u="none" strike="noStrike">
                          <a:effectLst/>
                        </a:rPr>
                        <a:t>15%</a:t>
                      </a:r>
                      <a:endParaRPr lang="en-US" sz="14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400" u="none" strike="noStrike">
                          <a:effectLst/>
                        </a:rPr>
                        <a:t>8%</a:t>
                      </a:r>
                      <a:endParaRPr lang="en-US" sz="14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US" sz="1400" u="none" strike="noStrike" dirty="0">
                          <a:effectLst/>
                        </a:rPr>
                        <a:t>75%</a:t>
                      </a:r>
                      <a:endParaRPr lang="en-US" sz="1400" b="0" i="0" u="none" strike="noStrike" dirty="0">
                        <a:solidFill>
                          <a:srgbClr val="000000"/>
                        </a:solidFill>
                        <a:effectLst/>
                        <a:latin typeface="Segoe UI" panose="020B0502040204020203" pitchFamily="34" charset="0"/>
                      </a:endParaRPr>
                    </a:p>
                  </a:txBody>
                  <a:tcPr marL="9525" marR="9525" marT="9525" marB="0" anchor="b"/>
                </a:tc>
              </a:tr>
            </a:tbl>
          </a:graphicData>
        </a:graphic>
      </p:graphicFrame>
    </p:spTree>
    <p:extLst>
      <p:ext uri="{BB962C8B-B14F-4D97-AF65-F5344CB8AC3E}">
        <p14:creationId xmlns:p14="http://schemas.microsoft.com/office/powerpoint/2010/main" val="12350187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buFont typeface="Arial" panose="020B0604020202020204" pitchFamily="34" charset="0"/>
              <a:buChar char="•"/>
            </a:pPr>
            <a:r>
              <a:rPr lang="en-US" sz="4400" b="0" i="0" u="none" strike="noStrike" kern="1200" dirty="0" smtClean="0">
                <a:solidFill>
                  <a:schemeClr val="tx1"/>
                </a:solidFill>
                <a:effectLst/>
                <a:latin typeface="+mj-lt"/>
                <a:ea typeface="+mj-ea"/>
                <a:cs typeface="+mj-cs"/>
              </a:rPr>
              <a:t>Accident / Injury Project</a:t>
            </a:r>
            <a:r>
              <a:rPr lang="en-US" dirty="0" smtClean="0"/>
              <a:t>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4336" t="9665" r="3395" b="6660"/>
          <a:stretch/>
        </p:blipFill>
        <p:spPr>
          <a:xfrm>
            <a:off x="268637" y="482251"/>
            <a:ext cx="11654726" cy="5694712"/>
          </a:xfrm>
          <a:prstGeom prst="rect">
            <a:avLst/>
          </a:prstGeom>
        </p:spPr>
      </p:pic>
    </p:spTree>
    <p:extLst>
      <p:ext uri="{BB962C8B-B14F-4D97-AF65-F5344CB8AC3E}">
        <p14:creationId xmlns:p14="http://schemas.microsoft.com/office/powerpoint/2010/main" val="1069087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t;b&gt;Hurricane&lt;/b&gt; &lt;b&gt;Fran&lt;/b&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1" y="-134663"/>
            <a:ext cx="11662349" cy="66243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3209" y="-89941"/>
            <a:ext cx="10515600" cy="1325563"/>
          </a:xfrm>
        </p:spPr>
        <p:txBody>
          <a:bodyPr>
            <a:normAutofit/>
          </a:bodyPr>
          <a:lstStyle/>
          <a:p>
            <a:r>
              <a:rPr lang="en-US" sz="4400" b="1" i="0" u="none" strike="noStrike" kern="1200" dirty="0" smtClean="0">
                <a:solidFill>
                  <a:srgbClr val="FFFF00"/>
                </a:solidFill>
                <a:effectLst/>
              </a:rPr>
              <a:t>Hurricane Evacuation Support</a:t>
            </a:r>
            <a:r>
              <a:rPr lang="en-US" b="1" dirty="0" smtClean="0">
                <a:solidFill>
                  <a:srgbClr val="FFFF00"/>
                </a:solidFill>
              </a:rPr>
              <a:t> </a:t>
            </a:r>
            <a:endParaRPr lang="en-US" b="1" dirty="0">
              <a:solidFill>
                <a:srgbClr val="FFFF00"/>
              </a:solidFill>
            </a:endParaRPr>
          </a:p>
        </p:txBody>
      </p:sp>
      <p:sp>
        <p:nvSpPr>
          <p:cNvPr id="3" name="Content Placeholder 2"/>
          <p:cNvSpPr>
            <a:spLocks noGrp="1"/>
          </p:cNvSpPr>
          <p:nvPr>
            <p:ph idx="1"/>
          </p:nvPr>
        </p:nvSpPr>
        <p:spPr/>
        <p:txBody>
          <a:bodyPr/>
          <a:lstStyle/>
          <a:p>
            <a:endParaRPr lang="en-US"/>
          </a:p>
        </p:txBody>
      </p:sp>
      <p:pic>
        <p:nvPicPr>
          <p:cNvPr id="3076" name="Picture 4" descr="&lt;b&gt;Hurricane Evacuation&lt;/b&gt; Sign What if you can&amp;#39;t evacuate?"/>
          <p:cNvPicPr>
            <a:picLocks noChangeAspect="1" noChangeArrowheads="1"/>
          </p:cNvPicPr>
          <p:nvPr/>
        </p:nvPicPr>
        <p:blipFill rotWithShape="1">
          <a:blip r:embed="rId3">
            <a:extLst>
              <a:ext uri="{28A0092B-C50C-407E-A947-70E740481C1C}">
                <a14:useLocalDpi xmlns:a14="http://schemas.microsoft.com/office/drawing/2010/main" val="0"/>
              </a:ext>
            </a:extLst>
          </a:blip>
          <a:srcRect r="38713"/>
          <a:stretch/>
        </p:blipFill>
        <p:spPr bwMode="auto">
          <a:xfrm>
            <a:off x="209861" y="3498927"/>
            <a:ext cx="2171389" cy="283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33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dirty="0" smtClean="0"/>
              <a:t>Evolution of School Bus Seating</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60884" y="990600"/>
            <a:ext cx="2457450" cy="3276600"/>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5218" y="1026695"/>
            <a:ext cx="2457450" cy="32766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49552" y="1026696"/>
            <a:ext cx="2904066" cy="3733799"/>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58352" y="4589780"/>
            <a:ext cx="5791200" cy="2268220"/>
          </a:xfrm>
          <a:prstGeom prst="rect">
            <a:avLst/>
          </a:prstGeom>
        </p:spPr>
      </p:pic>
    </p:spTree>
    <p:extLst>
      <p:ext uri="{BB962C8B-B14F-4D97-AF65-F5344CB8AC3E}">
        <p14:creationId xmlns:p14="http://schemas.microsoft.com/office/powerpoint/2010/main" val="22827395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Don’t School</a:t>
            </a:r>
            <a:r>
              <a:rPr lang="en-US" baseline="0" dirty="0" smtClean="0"/>
              <a:t> Buses Have Seat Belts? The answer is changing…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03185" y="1600201"/>
            <a:ext cx="6785631" cy="4525963"/>
          </a:xfrm>
        </p:spPr>
      </p:pic>
    </p:spTree>
    <p:extLst>
      <p:ext uri="{BB962C8B-B14F-4D97-AF65-F5344CB8AC3E}">
        <p14:creationId xmlns:p14="http://schemas.microsoft.com/office/powerpoint/2010/main" val="14111764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534400" cy="990600"/>
          </a:xfrm>
        </p:spPr>
        <p:txBody>
          <a:bodyPr>
            <a:normAutofit fontScale="90000"/>
          </a:bodyPr>
          <a:lstStyle/>
          <a:p>
            <a:r>
              <a:rPr lang="en-US" sz="3600" dirty="0"/>
              <a:t>National Transportation Safety Board</a:t>
            </a:r>
            <a:br>
              <a:rPr lang="en-US" sz="3600" dirty="0"/>
            </a:br>
            <a:r>
              <a:rPr lang="en-US" sz="3600" dirty="0"/>
              <a:t>Studies of Fatal Crashes</a:t>
            </a:r>
          </a:p>
        </p:txBody>
      </p:sp>
      <p:sp>
        <p:nvSpPr>
          <p:cNvPr id="3" name="Content Placeholder 2"/>
          <p:cNvSpPr>
            <a:spLocks noGrp="1"/>
          </p:cNvSpPr>
          <p:nvPr>
            <p:ph idx="1"/>
          </p:nvPr>
        </p:nvSpPr>
        <p:spPr/>
        <p:txBody>
          <a:bodyPr/>
          <a:lstStyle/>
          <a:p>
            <a:pPr marL="0" indent="0">
              <a:buNone/>
            </a:pPr>
            <a:r>
              <a:rPr lang="en-US" dirty="0" smtClean="0"/>
              <a:t>Students using a lap/shoulder belt fared significantly better than those using a lap belt or no restraint system at all </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5597" y="3200400"/>
            <a:ext cx="2667000" cy="28956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9801" y="3200400"/>
            <a:ext cx="5119007" cy="2895600"/>
          </a:xfrm>
          <a:prstGeom prst="rect">
            <a:avLst/>
          </a:prstGeom>
        </p:spPr>
      </p:pic>
    </p:spTree>
    <p:extLst>
      <p:ext uri="{BB962C8B-B14F-4D97-AF65-F5344CB8AC3E}">
        <p14:creationId xmlns:p14="http://schemas.microsoft.com/office/powerpoint/2010/main" val="32328161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normAutofit fontScale="90000"/>
          </a:bodyPr>
          <a:lstStyle/>
          <a:p>
            <a:pPr>
              <a:defRPr/>
            </a:pPr>
            <a:r>
              <a:rPr lang="en-US" dirty="0" smtClean="0"/>
              <a:t>National Association for Pupil Transportation – November, 2015</a:t>
            </a:r>
            <a:endParaRPr lang="en-US" dirty="0"/>
          </a:p>
        </p:txBody>
      </p:sp>
      <p:sp>
        <p:nvSpPr>
          <p:cNvPr id="3" name="Content Placeholder 2"/>
          <p:cNvSpPr>
            <a:spLocks noGrp="1"/>
          </p:cNvSpPr>
          <p:nvPr>
            <p:ph idx="1"/>
          </p:nvPr>
        </p:nvSpPr>
        <p:spPr>
          <a:xfrm>
            <a:off x="1981200" y="1600201"/>
            <a:ext cx="3352800" cy="4525963"/>
          </a:xfrm>
        </p:spPr>
        <p:txBody>
          <a:bodyPr>
            <a:normAutofit/>
          </a:bodyPr>
          <a:lstStyle/>
          <a:p>
            <a:pPr>
              <a:defRPr/>
            </a:pPr>
            <a:r>
              <a:rPr lang="en-US" dirty="0"/>
              <a:t>NHTSA Administrator, Dr. Mark R. </a:t>
            </a:r>
            <a:r>
              <a:rPr lang="en-US" dirty="0" smtClean="0"/>
              <a:t>Rosekind:  </a:t>
            </a:r>
            <a:r>
              <a:rPr lang="en-US" b="1" i="1" dirty="0" smtClean="0">
                <a:solidFill>
                  <a:schemeClr val="accent1">
                    <a:lumMod val="75000"/>
                  </a:schemeClr>
                </a:solidFill>
              </a:rPr>
              <a:t>“School Buses Should Have Seat Belts. Period”</a:t>
            </a:r>
            <a:endParaRPr lang="en-US" b="1" i="1" dirty="0">
              <a:solidFill>
                <a:schemeClr val="accent1">
                  <a:lumMod val="75000"/>
                </a:schemeClr>
              </a:solidFill>
            </a:endParaRPr>
          </a:p>
          <a:p>
            <a:pPr>
              <a:defRPr/>
            </a:pPr>
            <a:endParaRPr lang="en-US" dirty="0" smtClean="0"/>
          </a:p>
          <a:p>
            <a:pPr>
              <a:defRPr/>
            </a:pPr>
            <a:endParaRPr lang="en-US" dirty="0" smtClean="0"/>
          </a:p>
          <a:p>
            <a:pPr>
              <a:defRPr/>
            </a:pPr>
            <a:endParaRPr lang="en-US" dirty="0"/>
          </a:p>
        </p:txBody>
      </p:sp>
      <p:pic>
        <p:nvPicPr>
          <p:cNvPr id="14340"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1" y="1371601"/>
            <a:ext cx="3423365" cy="456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2056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Improved Student Behavior</a:t>
            </a:r>
            <a:br>
              <a:rPr lang="en-US" dirty="0" smtClean="0"/>
            </a:br>
            <a:r>
              <a:rPr lang="en-US" dirty="0" smtClean="0"/>
              <a:t>Video Evidence</a:t>
            </a:r>
            <a:endParaRPr lang="en-US" dirty="0"/>
          </a:p>
        </p:txBody>
      </p:sp>
      <p:pic>
        <p:nvPicPr>
          <p:cNvPr id="4" name="IndianaLapShoulderBehavior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4188" y="1524000"/>
            <a:ext cx="5837237" cy="4378325"/>
          </a:xfrm>
        </p:spPr>
      </p:pic>
    </p:spTree>
    <p:extLst>
      <p:ext uri="{BB962C8B-B14F-4D97-AF65-F5344CB8AC3E}">
        <p14:creationId xmlns:p14="http://schemas.microsoft.com/office/powerpoint/2010/main" val="1788072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82 Buses, 11 Counties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834089" y="1825625"/>
            <a:ext cx="6523821" cy="4351338"/>
          </a:xfr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4789" y="1417638"/>
            <a:ext cx="4267200" cy="5335488"/>
          </a:xfrm>
          <a:prstGeom prst="rect">
            <a:avLst/>
          </a:prstGeom>
        </p:spPr>
      </p:pic>
    </p:spTree>
    <p:extLst>
      <p:ext uri="{BB962C8B-B14F-4D97-AF65-F5344CB8AC3E}">
        <p14:creationId xmlns:p14="http://schemas.microsoft.com/office/powerpoint/2010/main" val="7940355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i="0" u="none" strike="noStrike" kern="1200" dirty="0" smtClean="0">
                <a:solidFill>
                  <a:schemeClr val="tx1"/>
                </a:solidFill>
                <a:effectLst/>
                <a:latin typeface="+mj-lt"/>
                <a:ea typeface="+mj-ea"/>
                <a:cs typeface="+mj-cs"/>
              </a:rPr>
              <a:t>New </a:t>
            </a:r>
            <a:r>
              <a:rPr lang="en-US" sz="4400" b="0" i="0" u="none" strike="noStrike" kern="1200" dirty="0" err="1" smtClean="0">
                <a:solidFill>
                  <a:schemeClr val="tx1"/>
                </a:solidFill>
                <a:effectLst/>
                <a:latin typeface="+mj-lt"/>
                <a:ea typeface="+mj-ea"/>
                <a:cs typeface="+mj-cs"/>
              </a:rPr>
              <a:t>Schoolbus</a:t>
            </a:r>
            <a:r>
              <a:rPr lang="en-US" sz="4400" b="0" i="0" u="none" strike="noStrike" kern="1200" dirty="0" smtClean="0">
                <a:solidFill>
                  <a:schemeClr val="tx1"/>
                </a:solidFill>
                <a:effectLst/>
                <a:latin typeface="+mj-lt"/>
                <a:ea typeface="+mj-ea"/>
                <a:cs typeface="+mj-cs"/>
              </a:rPr>
              <a:t> List</a:t>
            </a:r>
            <a:r>
              <a:rPr lang="en-US" dirty="0" smtClean="0"/>
              <a:t> </a:t>
            </a:r>
            <a:endParaRPr lang="en-US" dirty="0"/>
          </a:p>
        </p:txBody>
      </p:sp>
      <p:sp>
        <p:nvSpPr>
          <p:cNvPr id="3" name="Content Placeholder 2"/>
          <p:cNvSpPr>
            <a:spLocks noGrp="1"/>
          </p:cNvSpPr>
          <p:nvPr>
            <p:ph idx="1"/>
          </p:nvPr>
        </p:nvSpPr>
        <p:spPr>
          <a:xfrm>
            <a:off x="1160436" y="1535705"/>
            <a:ext cx="6511225" cy="4351338"/>
          </a:xfrm>
        </p:spPr>
        <p:txBody>
          <a:bodyPr/>
          <a:lstStyle/>
          <a:p>
            <a:r>
              <a:rPr lang="en-US" dirty="0" smtClean="0"/>
              <a:t>GovDelivery</a:t>
            </a:r>
          </a:p>
          <a:p>
            <a:r>
              <a:rPr lang="en-US" dirty="0" smtClean="0"/>
              <a:t>Improved graphics and tracking</a:t>
            </a:r>
          </a:p>
          <a:p>
            <a:r>
              <a:rPr lang="en-US" dirty="0" smtClean="0"/>
              <a:t>Cannot reply to the message, which comes from </a:t>
            </a:r>
            <a:r>
              <a:rPr lang="en-US" sz="2400" dirty="0" smtClean="0"/>
              <a:t>“North Carolina Public Schools”</a:t>
            </a:r>
          </a:p>
          <a:p>
            <a:r>
              <a:rPr lang="en-US" sz="2400" dirty="0" smtClean="0"/>
              <a:t>If you need to send a message to the SCHOOLBUS list, send it to the Raleigh office and we will forward it for you.</a:t>
            </a:r>
          </a:p>
          <a:p>
            <a:r>
              <a:rPr lang="en-US" sz="2400" dirty="0" smtClean="0"/>
              <a:t>Discussing with NCPTA </a:t>
            </a:r>
            <a:r>
              <a:rPr lang="en-US" sz="2400" dirty="0" err="1" smtClean="0"/>
              <a:t>varios</a:t>
            </a:r>
            <a:endParaRPr lang="en-US" dirty="0"/>
          </a:p>
        </p:txBody>
      </p:sp>
      <p:pic>
        <p:nvPicPr>
          <p:cNvPr id="4" name="Picture 3"/>
          <p:cNvPicPr>
            <a:picLocks noChangeAspect="1"/>
          </p:cNvPicPr>
          <p:nvPr/>
        </p:nvPicPr>
        <p:blipFill rotWithShape="1">
          <a:blip r:embed="rId2"/>
          <a:srcRect l="38168" t="14631" r="36817" b="7814"/>
          <a:stretch/>
        </p:blipFill>
        <p:spPr>
          <a:xfrm>
            <a:off x="8012625" y="0"/>
            <a:ext cx="4179376" cy="6905921"/>
          </a:xfrm>
          <a:prstGeom prst="rect">
            <a:avLst/>
          </a:prstGeom>
        </p:spPr>
      </p:pic>
    </p:spTree>
    <p:extLst>
      <p:ext uri="{BB962C8B-B14F-4D97-AF65-F5344CB8AC3E}">
        <p14:creationId xmlns:p14="http://schemas.microsoft.com/office/powerpoint/2010/main" val="3111310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Railroad Crossings In TIMS</a:t>
            </a:r>
            <a:endParaRPr lang="en-US" dirty="0"/>
          </a:p>
        </p:txBody>
      </p:sp>
      <p:sp>
        <p:nvSpPr>
          <p:cNvPr id="3" name="Subtitle 2"/>
          <p:cNvSpPr>
            <a:spLocks noGrp="1"/>
          </p:cNvSpPr>
          <p:nvPr>
            <p:ph type="subTitle" idx="1"/>
          </p:nvPr>
        </p:nvSpPr>
        <p:spPr/>
        <p:txBody>
          <a:bodyPr/>
          <a:lstStyle/>
          <a:p>
            <a:r>
              <a:rPr lang="en-US" dirty="0" smtClean="0"/>
              <a:t>2016 NCPTA Summer Conference</a:t>
            </a:r>
          </a:p>
          <a:p>
            <a:endParaRPr lang="en-US" dirty="0"/>
          </a:p>
        </p:txBody>
      </p:sp>
      <p:pic>
        <p:nvPicPr>
          <p:cNvPr id="1026" name="Picture 2" descr="C:\Users\jpressle.UNCCHARLOTTE-NT\AppData\Local\Microsoft\Windows\Temporary Internet Files\Content.IE5\HLGM7Q68\istockphoto_476236-railroad-crossing-icon[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82313" y="4417979"/>
            <a:ext cx="25019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4572001"/>
            <a:ext cx="22479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8578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601"/>
            <a:ext cx="9144000" cy="1243012"/>
          </a:xfrm>
        </p:spPr>
        <p:txBody>
          <a:bodyPr>
            <a:normAutofit/>
          </a:bodyPr>
          <a:lstStyle/>
          <a:p>
            <a:pPr algn="ctr"/>
            <a:r>
              <a:rPr lang="en-US" b="1" dirty="0" smtClean="0"/>
              <a:t>DPI UPDATES</a:t>
            </a:r>
            <a:endParaRPr lang="en-US" b="1" dirty="0"/>
          </a:p>
        </p:txBody>
      </p:sp>
      <p:sp>
        <p:nvSpPr>
          <p:cNvPr id="3" name="Subtitle 2"/>
          <p:cNvSpPr>
            <a:spLocks noGrp="1"/>
          </p:cNvSpPr>
          <p:nvPr>
            <p:ph type="subTitle" idx="1"/>
          </p:nvPr>
        </p:nvSpPr>
        <p:spPr>
          <a:xfrm>
            <a:off x="1524000" y="1765696"/>
            <a:ext cx="9144000" cy="1655762"/>
          </a:xfrm>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964993381"/>
              </p:ext>
            </p:extLst>
          </p:nvPr>
        </p:nvGraphicFramePr>
        <p:xfrm>
          <a:off x="1756347" y="1349114"/>
          <a:ext cx="8679305" cy="55088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132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Allotment Summary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06528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i="0" u="none" strike="noStrike" kern="1200" dirty="0" smtClean="0">
                <a:solidFill>
                  <a:schemeClr val="tx1"/>
                </a:solidFill>
                <a:effectLst/>
                <a:latin typeface="+mj-lt"/>
                <a:ea typeface="+mj-ea"/>
                <a:cs typeface="+mj-cs"/>
              </a:rPr>
              <a:t>Legislative Update</a:t>
            </a:r>
            <a:r>
              <a:rPr lang="en-US" dirty="0" smtClean="0"/>
              <a:t>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198909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pPr marL="0" indent="0">
              <a:buNone/>
            </a:pPr>
            <a:r>
              <a:rPr lang="en-US" sz="4000" dirty="0" smtClean="0"/>
              <a:t>Directors – </a:t>
            </a:r>
          </a:p>
          <a:p>
            <a:pPr marL="0" indent="0">
              <a:buNone/>
            </a:pPr>
            <a:r>
              <a:rPr lang="en-US" sz="4000" dirty="0" smtClean="0"/>
              <a:t>we’ll see you on July 28 in Guilford County</a:t>
            </a:r>
          </a:p>
          <a:p>
            <a:pPr marL="0" indent="0">
              <a:buNone/>
            </a:pPr>
            <a:r>
              <a:rPr lang="en-US" sz="4000" dirty="0" smtClean="0"/>
              <a:t>(not restricted to just Directors)</a:t>
            </a:r>
            <a:endParaRPr lang="en-US" sz="4000" dirty="0"/>
          </a:p>
        </p:txBody>
      </p:sp>
    </p:spTree>
    <p:extLst>
      <p:ext uri="{BB962C8B-B14F-4D97-AF65-F5344CB8AC3E}">
        <p14:creationId xmlns:p14="http://schemas.microsoft.com/office/powerpoint/2010/main" val="30613988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1331" y="193747"/>
            <a:ext cx="4896615" cy="1020456"/>
          </a:xfrm>
        </p:spPr>
        <p:txBody>
          <a:bodyPr/>
          <a:lstStyle/>
          <a:p>
            <a:r>
              <a:rPr lang="en-US" dirty="0" smtClean="0"/>
              <a:t>DPI Update</a:t>
            </a:r>
            <a:endParaRPr lang="en-US" dirty="0"/>
          </a:p>
        </p:txBody>
      </p:sp>
      <p:sp>
        <p:nvSpPr>
          <p:cNvPr id="3" name="Subtitle 2"/>
          <p:cNvSpPr>
            <a:spLocks noGrp="1"/>
          </p:cNvSpPr>
          <p:nvPr>
            <p:ph type="subTitle" idx="1"/>
          </p:nvPr>
        </p:nvSpPr>
        <p:spPr>
          <a:xfrm>
            <a:off x="278524" y="1214203"/>
            <a:ext cx="9144000" cy="2183266"/>
          </a:xfrm>
        </p:spPr>
        <p:txBody>
          <a:bodyPr/>
          <a:lstStyle/>
          <a:p>
            <a:pPr algn="l"/>
            <a:r>
              <a:rPr lang="en-US" dirty="0" smtClean="0"/>
              <a:t>North Carolina Pupil Transportation Association</a:t>
            </a:r>
          </a:p>
          <a:p>
            <a:pPr algn="l"/>
            <a:r>
              <a:rPr lang="en-US" dirty="0" smtClean="0"/>
              <a:t>Annual Conference</a:t>
            </a:r>
          </a:p>
          <a:p>
            <a:pPr algn="l"/>
            <a:r>
              <a:rPr lang="en-US" dirty="0" smtClean="0"/>
              <a:t>June, 2016</a:t>
            </a:r>
          </a:p>
          <a:p>
            <a:pPr algn="l"/>
            <a:endParaRPr lang="en-US" dirty="0"/>
          </a:p>
        </p:txBody>
      </p:sp>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4317167" y="1690705"/>
            <a:ext cx="7629994" cy="5039879"/>
          </a:xfrm>
          <a:prstGeom prst="rect">
            <a:avLst/>
          </a:prstGeom>
        </p:spPr>
      </p:pic>
    </p:spTree>
    <p:extLst>
      <p:ext uri="{BB962C8B-B14F-4D97-AF65-F5344CB8AC3E}">
        <p14:creationId xmlns:p14="http://schemas.microsoft.com/office/powerpoint/2010/main" val="2478281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Crossings Update</a:t>
            </a:r>
            <a:endParaRPr lang="en-US" dirty="0"/>
          </a:p>
        </p:txBody>
      </p:sp>
      <p:sp>
        <p:nvSpPr>
          <p:cNvPr id="3" name="Content Placeholder 2"/>
          <p:cNvSpPr>
            <a:spLocks noGrp="1"/>
          </p:cNvSpPr>
          <p:nvPr>
            <p:ph idx="1"/>
          </p:nvPr>
        </p:nvSpPr>
        <p:spPr/>
        <p:txBody>
          <a:bodyPr>
            <a:normAutofit/>
          </a:bodyPr>
          <a:lstStyle/>
          <a:p>
            <a:r>
              <a:rPr lang="en-US" dirty="0" smtClean="0"/>
              <a:t>It is imperative that each LEA review the railroad crossing data in their TIMS map by the annual TDTIMS data audit due Tuesday, November 1, 2016</a:t>
            </a:r>
          </a:p>
          <a:p>
            <a:r>
              <a:rPr lang="en-US" dirty="0" smtClean="0"/>
              <a:t>This data is needed to calculate how many students cross any Railroad Crossing in NC as an aid to determine which crossings are upgraded</a:t>
            </a:r>
          </a:p>
          <a:p>
            <a:r>
              <a:rPr lang="en-US" dirty="0" smtClean="0"/>
              <a:t>Data is also used in TIMS to give the driver a warning of a Railroad Crossing in their driver directions</a:t>
            </a:r>
          </a:p>
          <a:p>
            <a:r>
              <a:rPr lang="en-US" dirty="0" smtClean="0"/>
              <a:t>TIMS staff, partnering with the NC DOT Railroad Division, have found many errors in the current data and a thorough review is necessary </a:t>
            </a:r>
            <a:endParaRPr lang="en-US" dirty="0"/>
          </a:p>
        </p:txBody>
      </p:sp>
    </p:spTree>
    <p:extLst>
      <p:ext uri="{BB962C8B-B14F-4D97-AF65-F5344CB8AC3E}">
        <p14:creationId xmlns:p14="http://schemas.microsoft.com/office/powerpoint/2010/main" val="2430995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2436</TotalTime>
  <Words>3562</Words>
  <Application>Microsoft Office PowerPoint</Application>
  <PresentationFormat>Widescreen</PresentationFormat>
  <Paragraphs>578</Paragraphs>
  <Slides>84</Slides>
  <Notes>16</Notes>
  <HiddenSlides>0</HiddenSlides>
  <MMClips>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84</vt:i4>
      </vt:variant>
    </vt:vector>
  </HeadingPairs>
  <TitlesOfParts>
    <vt:vector size="99" baseType="lpstr">
      <vt:lpstr>Aharoni</vt:lpstr>
      <vt:lpstr>Arial</vt:lpstr>
      <vt:lpstr>Arial Black</vt:lpstr>
      <vt:lpstr>Arial Narrow</vt:lpstr>
      <vt:lpstr>Arial Rounded MT Bold</vt:lpstr>
      <vt:lpstr>Calibri</vt:lpstr>
      <vt:lpstr>Calibri Light</vt:lpstr>
      <vt:lpstr>Helvetica</vt:lpstr>
      <vt:lpstr>Segoe UI</vt:lpstr>
      <vt:lpstr>Times New Roman</vt:lpstr>
      <vt:lpstr>Wingdings</vt:lpstr>
      <vt:lpstr>Wingdings 2</vt:lpstr>
      <vt:lpstr>Office Theme</vt:lpstr>
      <vt:lpstr>3_Office Theme</vt:lpstr>
      <vt:lpstr>Document</vt:lpstr>
      <vt:lpstr>DPI Update</vt:lpstr>
      <vt:lpstr>Weekly Fuel Pricing</vt:lpstr>
      <vt:lpstr>Fuel Cost</vt:lpstr>
      <vt:lpstr>Type A Bid</vt:lpstr>
      <vt:lpstr>Configurations</vt:lpstr>
      <vt:lpstr>Option List</vt:lpstr>
      <vt:lpstr>School Bus Safety – Railroad Crossings</vt:lpstr>
      <vt:lpstr>Railroad Crossings In TIMS</vt:lpstr>
      <vt:lpstr>Railroad Crossings Update</vt:lpstr>
      <vt:lpstr>Example of Railroad Crossing in a  Run Direction Report</vt:lpstr>
      <vt:lpstr>New Maps Available</vt:lpstr>
      <vt:lpstr>Sample - Grade Crossing Map</vt:lpstr>
      <vt:lpstr> Sample - Closed Crossing Map</vt:lpstr>
      <vt:lpstr>Information Needed</vt:lpstr>
      <vt:lpstr>Pieces of the Puzzle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Buildtext</vt:lpstr>
      <vt:lpstr>Next Steps</vt:lpstr>
      <vt:lpstr>TIMS</vt:lpstr>
      <vt:lpstr>Monthly Director’s Report – Kevin Harrison</vt:lpstr>
      <vt:lpstr>PowerPoint Presentation</vt:lpstr>
      <vt:lpstr>Primary Areas Covered</vt:lpstr>
      <vt:lpstr>Feedback</vt:lpstr>
      <vt:lpstr>Use It!</vt:lpstr>
      <vt:lpstr>North Carolina School Bus Inspector Certification Program   DPI Update</vt:lpstr>
      <vt:lpstr>History</vt:lpstr>
      <vt:lpstr>PowerPoint Presentation</vt:lpstr>
      <vt:lpstr>PowerPoint Presentation</vt:lpstr>
      <vt:lpstr> School Bus Inspector Certification (original) </vt:lpstr>
      <vt:lpstr> School Bus Inspector Certification (original) continued… </vt:lpstr>
      <vt:lpstr> Renewal of Inspection Certification  </vt:lpstr>
      <vt:lpstr> Qualifying classes for 20 hour renewal requirement  </vt:lpstr>
      <vt:lpstr>   Transfer of NC Bus Inspector Certification</vt:lpstr>
      <vt:lpstr>  Hands-on Spot Testing</vt:lpstr>
      <vt:lpstr>PowerPoint Presentation</vt:lpstr>
      <vt:lpstr>PowerPoint Presentation</vt:lpstr>
      <vt:lpstr>PowerPoint Presentation</vt:lpstr>
      <vt:lpstr>30-Day Inspection Processing Changes</vt:lpstr>
      <vt:lpstr>Advantages</vt:lpstr>
      <vt:lpstr>Example</vt:lpstr>
      <vt:lpstr>Role of the field Consultant  Wrecks &amp; Major repairs</vt:lpstr>
      <vt:lpstr>PowerPoint Presentation</vt:lpstr>
      <vt:lpstr>PowerPoint Presentation</vt:lpstr>
      <vt:lpstr>PowerPoint Presentation</vt:lpstr>
      <vt:lpstr>PowerPoint Presentation</vt:lpstr>
      <vt:lpstr>PowerPoint Presentation</vt:lpstr>
      <vt:lpstr>PowerPoint Presentation</vt:lpstr>
      <vt:lpstr>Training Presentations, Offerings &amp;Resources</vt:lpstr>
      <vt:lpstr>Overview | State Trends | LEA Profiles | Involvement </vt:lpstr>
      <vt:lpstr>Reporting: State LEA Participation</vt:lpstr>
      <vt:lpstr>PowerPoint Presentation</vt:lpstr>
      <vt:lpstr>Understanding: State Trends</vt:lpstr>
      <vt:lpstr>Understanding: State Trends</vt:lpstr>
      <vt:lpstr>Observed: LEA Stop Arm Violations</vt:lpstr>
      <vt:lpstr>Factor: One-Day Stop Arm Violations</vt:lpstr>
      <vt:lpstr>Factor: One-Day Stop Arm Violations</vt:lpstr>
      <vt:lpstr>Factor: Camera Equipped Buses</vt:lpstr>
      <vt:lpstr>Student Count 2016 – Webinar / Observations</vt:lpstr>
      <vt:lpstr>Questioned Costs</vt:lpstr>
      <vt:lpstr>How Big Was the Problem?</vt:lpstr>
      <vt:lpstr>How Big is the Problem? UPDATE!</vt:lpstr>
      <vt:lpstr>2015-16 Year School Year Losses</vt:lpstr>
      <vt:lpstr>Injury Data </vt:lpstr>
      <vt:lpstr>Accident / Injury Project </vt:lpstr>
      <vt:lpstr>Hurricane Evacuation Support </vt:lpstr>
      <vt:lpstr>Evolution of School Bus Seating</vt:lpstr>
      <vt:lpstr>Why Don’t School Buses Have Seat Belts? The answer is changing…</vt:lpstr>
      <vt:lpstr>National Transportation Safety Board Studies of Fatal Crashes</vt:lpstr>
      <vt:lpstr>National Association for Pupil Transportation – November, 2015</vt:lpstr>
      <vt:lpstr>Improved Student Behavior Video Evidence</vt:lpstr>
      <vt:lpstr>82 Buses, 11 Counties</vt:lpstr>
      <vt:lpstr>New Schoolbus List </vt:lpstr>
      <vt:lpstr>DPI UPDATES</vt:lpstr>
      <vt:lpstr>Allotment Summary</vt:lpstr>
      <vt:lpstr>Legislative Update         </vt:lpstr>
      <vt:lpstr>                                                                                                                                                                                                                                                                                                                                                                                                                                                                                                                                                                                                                                                                                                                                                                                                                                                                                                                                                              </vt:lpstr>
      <vt:lpstr>DPI Update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School Bus Inspector Certification Program</dc:title>
  <dc:creator>rhenson</dc:creator>
  <cp:lastModifiedBy>Derek Graham</cp:lastModifiedBy>
  <cp:revision>31</cp:revision>
  <dcterms:created xsi:type="dcterms:W3CDTF">2016-06-17T19:01:48Z</dcterms:created>
  <dcterms:modified xsi:type="dcterms:W3CDTF">2016-06-23T11:31:49Z</dcterms:modified>
</cp:coreProperties>
</file>