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4"/>
  </p:notesMasterIdLst>
  <p:handoutMasterIdLst>
    <p:handoutMasterId r:id="rId35"/>
  </p:handoutMasterIdLst>
  <p:sldIdLst>
    <p:sldId id="402" r:id="rId2"/>
    <p:sldId id="394" r:id="rId3"/>
    <p:sldId id="395" r:id="rId4"/>
    <p:sldId id="396" r:id="rId5"/>
    <p:sldId id="397" r:id="rId6"/>
    <p:sldId id="400" r:id="rId7"/>
    <p:sldId id="401" r:id="rId8"/>
    <p:sldId id="373" r:id="rId9"/>
    <p:sldId id="372" r:id="rId10"/>
    <p:sldId id="398" r:id="rId11"/>
    <p:sldId id="399" r:id="rId12"/>
    <p:sldId id="374" r:id="rId13"/>
    <p:sldId id="371" r:id="rId14"/>
    <p:sldId id="316" r:id="rId15"/>
    <p:sldId id="376" r:id="rId16"/>
    <p:sldId id="378" r:id="rId17"/>
    <p:sldId id="379" r:id="rId18"/>
    <p:sldId id="380" r:id="rId19"/>
    <p:sldId id="382" r:id="rId20"/>
    <p:sldId id="381" r:id="rId21"/>
    <p:sldId id="383" r:id="rId22"/>
    <p:sldId id="384" r:id="rId23"/>
    <p:sldId id="386" r:id="rId24"/>
    <p:sldId id="389" r:id="rId25"/>
    <p:sldId id="264" r:id="rId26"/>
    <p:sldId id="390" r:id="rId27"/>
    <p:sldId id="387" r:id="rId28"/>
    <p:sldId id="350" r:id="rId29"/>
    <p:sldId id="392" r:id="rId30"/>
    <p:sldId id="393" r:id="rId31"/>
    <p:sldId id="286" r:id="rId32"/>
    <p:sldId id="391"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996633"/>
    <a:srgbClr val="CC9900"/>
    <a:srgbClr val="0033CC"/>
    <a:srgbClr val="FFFF00"/>
    <a:srgbClr val="33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5881" autoAdjust="0"/>
  </p:normalViewPr>
  <p:slideViewPr>
    <p:cSldViewPr>
      <p:cViewPr varScale="1">
        <p:scale>
          <a:sx n="102" d="100"/>
          <a:sy n="102" d="100"/>
        </p:scale>
        <p:origin x="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1"/>
            <a:ext cx="3037840" cy="46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7347" name="Rectangle 3"/>
          <p:cNvSpPr>
            <a:spLocks noGrp="1" noChangeArrowheads="1"/>
          </p:cNvSpPr>
          <p:nvPr>
            <p:ph type="dt" sz="quarter" idx="1"/>
          </p:nvPr>
        </p:nvSpPr>
        <p:spPr bwMode="auto">
          <a:xfrm>
            <a:off x="3972560" y="1"/>
            <a:ext cx="3037840" cy="46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57348" name="Rectangle 4"/>
          <p:cNvSpPr>
            <a:spLocks noGrp="1" noChangeArrowheads="1"/>
          </p:cNvSpPr>
          <p:nvPr>
            <p:ph type="ftr" sz="quarter" idx="2"/>
          </p:nvPr>
        </p:nvSpPr>
        <p:spPr bwMode="auto">
          <a:xfrm>
            <a:off x="0" y="8831261"/>
            <a:ext cx="3037840" cy="46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7349" name="Rectangle 5"/>
          <p:cNvSpPr>
            <a:spLocks noGrp="1" noChangeArrowheads="1"/>
          </p:cNvSpPr>
          <p:nvPr>
            <p:ph type="sldNum" sz="quarter" idx="3"/>
          </p:nvPr>
        </p:nvSpPr>
        <p:spPr bwMode="auto">
          <a:xfrm>
            <a:off x="3972560" y="8831261"/>
            <a:ext cx="3037840" cy="46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eaLnBrk="1" hangingPunct="1">
              <a:defRPr sz="1200">
                <a:latin typeface="Times New Roman" pitchFamily="18" charset="0"/>
              </a:defRPr>
            </a:lvl1pPr>
          </a:lstStyle>
          <a:p>
            <a:pPr>
              <a:defRPr/>
            </a:pPr>
            <a:fld id="{23EAF809-4E51-4804-A3F2-04A2AA1F00E2}" type="slidenum">
              <a:rPr lang="en-US"/>
              <a:pPr>
                <a:defRPr/>
              </a:pPr>
              <a:t>‹#›</a:t>
            </a:fld>
            <a:endParaRPr lang="en-US"/>
          </a:p>
        </p:txBody>
      </p:sp>
    </p:spTree>
    <p:extLst>
      <p:ext uri="{BB962C8B-B14F-4D97-AF65-F5344CB8AC3E}">
        <p14:creationId xmlns:p14="http://schemas.microsoft.com/office/powerpoint/2010/main" val="3491143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037840" cy="46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3972560" y="1"/>
            <a:ext cx="3037840" cy="46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34720" y="4416430"/>
            <a:ext cx="5140960" cy="418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1"/>
            <a:ext cx="3037840" cy="46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972560" y="8831261"/>
            <a:ext cx="3037840" cy="46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eaLnBrk="1" hangingPunct="1">
              <a:defRPr sz="1200">
                <a:latin typeface="Times New Roman" pitchFamily="18" charset="0"/>
              </a:defRPr>
            </a:lvl1pPr>
          </a:lstStyle>
          <a:p>
            <a:pPr>
              <a:defRPr/>
            </a:pPr>
            <a:fld id="{CE64A744-BF32-402C-9AF3-3589FDB5EF9A}" type="slidenum">
              <a:rPr lang="en-US"/>
              <a:pPr>
                <a:defRPr/>
              </a:pPr>
              <a:t>‹#›</a:t>
            </a:fld>
            <a:endParaRPr lang="en-US"/>
          </a:p>
        </p:txBody>
      </p:sp>
    </p:spTree>
    <p:extLst>
      <p:ext uri="{BB962C8B-B14F-4D97-AF65-F5344CB8AC3E}">
        <p14:creationId xmlns:p14="http://schemas.microsoft.com/office/powerpoint/2010/main" val="1885945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9079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17275B3F-FFB6-484D-ABC8-EB902EF03EEE}" type="slidenum">
              <a:rPr lang="en-US" smtClean="0"/>
              <a:pPr/>
              <a:t>10</a:t>
            </a:fld>
            <a:endParaRPr lang="en-US" smtClean="0"/>
          </a:p>
        </p:txBody>
      </p:sp>
      <p:sp>
        <p:nvSpPr>
          <p:cNvPr id="44035" name="Rectangle 2"/>
          <p:cNvSpPr>
            <a:spLocks noGrp="1" noRot="1" noChangeAspect="1" noChangeArrowheads="1" noTextEdit="1"/>
          </p:cNvSpPr>
          <p:nvPr>
            <p:ph type="sldImg"/>
          </p:nvPr>
        </p:nvSpPr>
        <p:spPr>
          <a:xfrm>
            <a:off x="1182688" y="774700"/>
            <a:ext cx="4649787" cy="3486150"/>
          </a:xfrm>
          <a:ln/>
        </p:spPr>
      </p:sp>
      <p:sp>
        <p:nvSpPr>
          <p:cNvPr id="44036" name="Rectangle 3"/>
          <p:cNvSpPr>
            <a:spLocks noGrp="1" noChangeArrowheads="1"/>
          </p:cNvSpPr>
          <p:nvPr>
            <p:ph type="body" idx="1"/>
          </p:nvPr>
        </p:nvSpPr>
        <p:spPr>
          <a:xfrm>
            <a:off x="934721" y="4414832"/>
            <a:ext cx="5140960" cy="4184659"/>
          </a:xfrm>
          <a:noFill/>
        </p:spPr>
        <p:txBody>
          <a:bodyPr lIns="90954" tIns="45476" rIns="90954" bIns="45476"/>
          <a:lstStyle/>
          <a:p>
            <a:pPr eaLnBrk="1" hangingPunct="1"/>
            <a:r>
              <a:rPr lang="en-US" smtClean="0"/>
              <a:t>Route information or run information?</a:t>
            </a:r>
          </a:p>
          <a:p>
            <a:pPr eaLnBrk="1" hangingPunct="1"/>
            <a:endParaRPr lang="en-US" smtClean="0"/>
          </a:p>
          <a:p>
            <a:pPr eaLnBrk="1" hangingPunct="1"/>
            <a:r>
              <a:rPr lang="en-US" smtClean="0"/>
              <a:t>Make sure that changes approved on the road are reflected in TIMS and make sure that changes approved in TIMS are reflected on the road. IT is a 2 way street - no pun intended</a:t>
            </a:r>
          </a:p>
        </p:txBody>
      </p:sp>
    </p:spTree>
    <p:extLst>
      <p:ext uri="{BB962C8B-B14F-4D97-AF65-F5344CB8AC3E}">
        <p14:creationId xmlns:p14="http://schemas.microsoft.com/office/powerpoint/2010/main" val="256283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17275B3F-FFB6-484D-ABC8-EB902EF03EEE}" type="slidenum">
              <a:rPr lang="en-US" smtClean="0"/>
              <a:pPr/>
              <a:t>11</a:t>
            </a:fld>
            <a:endParaRPr lang="en-US" smtClean="0"/>
          </a:p>
        </p:txBody>
      </p:sp>
      <p:sp>
        <p:nvSpPr>
          <p:cNvPr id="44035" name="Rectangle 2"/>
          <p:cNvSpPr>
            <a:spLocks noGrp="1" noRot="1" noChangeAspect="1" noChangeArrowheads="1" noTextEdit="1"/>
          </p:cNvSpPr>
          <p:nvPr>
            <p:ph type="sldImg"/>
          </p:nvPr>
        </p:nvSpPr>
        <p:spPr>
          <a:xfrm>
            <a:off x="1182688" y="774700"/>
            <a:ext cx="4649787" cy="3486150"/>
          </a:xfrm>
          <a:ln/>
        </p:spPr>
      </p:sp>
      <p:sp>
        <p:nvSpPr>
          <p:cNvPr id="44036" name="Rectangle 3"/>
          <p:cNvSpPr>
            <a:spLocks noGrp="1" noChangeArrowheads="1"/>
          </p:cNvSpPr>
          <p:nvPr>
            <p:ph type="body" idx="1"/>
          </p:nvPr>
        </p:nvSpPr>
        <p:spPr>
          <a:xfrm>
            <a:off x="934721" y="4414832"/>
            <a:ext cx="5140960" cy="4184659"/>
          </a:xfrm>
          <a:noFill/>
        </p:spPr>
        <p:txBody>
          <a:bodyPr lIns="90954" tIns="45476" rIns="90954" bIns="45476"/>
          <a:lstStyle/>
          <a:p>
            <a:pPr eaLnBrk="1" hangingPunct="1"/>
            <a:r>
              <a:rPr lang="en-US" smtClean="0"/>
              <a:t>Route information or run information?</a:t>
            </a:r>
          </a:p>
          <a:p>
            <a:pPr eaLnBrk="1" hangingPunct="1"/>
            <a:endParaRPr lang="en-US" smtClean="0"/>
          </a:p>
          <a:p>
            <a:pPr eaLnBrk="1" hangingPunct="1"/>
            <a:r>
              <a:rPr lang="en-US" smtClean="0"/>
              <a:t>Make sure that changes approved on the road are reflected in TIMS and make sure that changes approved in TIMS are reflected on the road. IT is a 2 way street - no pun intended</a:t>
            </a:r>
          </a:p>
        </p:txBody>
      </p:sp>
    </p:spTree>
    <p:extLst>
      <p:ext uri="{BB962C8B-B14F-4D97-AF65-F5344CB8AC3E}">
        <p14:creationId xmlns:p14="http://schemas.microsoft.com/office/powerpoint/2010/main" val="238246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12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7260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13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2898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32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8376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0531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1133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67282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6259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608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7119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0499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FA1F53C-D9FA-4E83-8F9F-1DEB7FE381EE}" type="slidenum">
              <a:rPr lang="en-US" smtClean="0"/>
              <a:pPr/>
              <a:t>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6420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endParaRPr lang="en-US"/>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endParaRPr lang="en-US"/>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endParaRPr lang="en-US"/>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endParaRPr lang="en-US"/>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endParaRPr lang="en-US"/>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endParaRPr lang="en-US"/>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endParaRPr lang="en-US"/>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endParaRPr lang="en-US"/>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endParaRPr lang="en-US"/>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endParaRPr lang="en-US"/>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endParaRPr lang="en-US"/>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endParaRPr lang="en-US"/>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endParaRPr lang="en-US"/>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endParaRPr lang="en-US"/>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endParaRPr lang="en-US"/>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endParaRPr lang="en-US"/>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endParaRPr lang="en-US"/>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endParaRPr lang="en-US"/>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endParaRPr lang="en-US"/>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endParaRPr lang="en-US"/>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endParaRPr lang="en-US"/>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endParaRPr lang="en-US"/>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endParaRPr lang="en-US"/>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endParaRPr lang="en-US"/>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endParaRPr lang="en-US"/>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endParaRPr lang="en-US"/>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endParaRPr lang="en-US"/>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endParaRPr lang="en-US"/>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endParaRPr lang="en-US"/>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endParaRPr lang="en-US"/>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endParaRPr lang="en-US"/>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endParaRPr lang="en-US"/>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endParaRPr lang="en-US"/>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endParaRPr lang="en-US"/>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endParaRPr lang="en-US"/>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endParaRPr lang="en-US"/>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endParaRPr lang="en-US"/>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endParaRPr lang="en-US"/>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endParaRPr lang="en-US"/>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endParaRPr lang="en-US"/>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endParaRPr lang="en-US"/>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endParaRPr lang="en-US"/>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endParaRPr lang="en-US"/>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endParaRPr lang="en-US"/>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endParaRPr lang="en-US"/>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endParaRPr lang="en-US"/>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endParaRPr lang="en-US"/>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endParaRPr lang="en-US"/>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endParaRPr lang="en-US"/>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endParaRPr lang="en-US"/>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endParaRPr lang="en-US"/>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endParaRPr lang="en-US"/>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endParaRPr lang="en-US"/>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endParaRPr lang="en-US"/>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endParaRPr lang="en-US"/>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endParaRPr lang="en-US"/>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endParaRPr lang="en-US"/>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endParaRPr lang="en-US"/>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endParaRPr lang="en-US"/>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endParaRPr lang="en-US"/>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endParaRPr lang="en-US"/>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endParaRPr lang="en-US"/>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endParaRPr lang="en-US"/>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endParaRPr lang="en-US"/>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endParaRPr lang="en-US"/>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endParaRPr lang="en-US"/>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endParaRPr lang="en-US"/>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endParaRPr lang="en-US"/>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endParaRPr lang="en-US"/>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endParaRPr lang="en-US"/>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endParaRPr lang="en-US"/>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endParaRPr lang="en-US"/>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endParaRPr lang="en-US"/>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endParaRPr lang="en-US"/>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endParaRPr lang="en-US"/>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endParaRPr lang="en-US"/>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endParaRPr lang="en-US"/>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endParaRPr lang="en-US"/>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endParaRPr lang="en-US"/>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endParaRPr lang="en-US"/>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endParaRPr lang="en-US"/>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endParaRPr lang="en-US"/>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endParaRPr lang="en-US"/>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endParaRPr lang="en-US"/>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endParaRPr lang="en-US"/>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endParaRPr lang="en-US"/>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endParaRPr lang="en-US"/>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endParaRPr lang="en-US"/>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endParaRPr lang="en-US"/>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endParaRPr lang="en-US"/>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endParaRPr lang="en-US"/>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endParaRPr lang="en-US"/>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endParaRPr lang="en-US"/>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endParaRPr lang="en-US"/>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endParaRPr lang="en-US"/>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endParaRPr lang="en-US"/>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endParaRPr lang="en-US"/>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endParaRPr lang="en-US"/>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endParaRPr lang="en-US"/>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eaLnBrk="1" hangingPunct="1"/>
            <a:endParaRPr kumimoji="1" lang="en-US" sz="2400">
              <a:latin typeface="Times New Roman" pitchFamily="18"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eaLnBrk="1" hangingPunct="1"/>
            <a:endParaRPr kumimoji="1" lang="en-US" sz="2400">
              <a:latin typeface="Times New Roman" pitchFamily="18" charset="0"/>
            </a:endParaRPr>
          </a:p>
        </p:txBody>
      </p:sp>
      <p:sp>
        <p:nvSpPr>
          <p:cNvPr id="134250" name="Rectangle 106"/>
          <p:cNvSpPr>
            <a:spLocks noGrp="1" noChangeArrowheads="1"/>
          </p:cNvSpPr>
          <p:nvPr>
            <p:ph type="ctrTitle"/>
          </p:nvPr>
        </p:nvSpPr>
        <p:spPr>
          <a:xfrm>
            <a:off x="1169988" y="1046163"/>
            <a:ext cx="7380287" cy="1012825"/>
          </a:xfrm>
        </p:spPr>
        <p:txBody>
          <a:bodyPr/>
          <a:lstStyle>
            <a:lvl1pPr>
              <a:defRPr/>
            </a:lvl1pPr>
          </a:lstStyle>
          <a:p>
            <a:pPr lvl="0"/>
            <a:r>
              <a:rPr lang="en-US" noProof="0" smtClean="0"/>
              <a:t>Click to edit Master title style</a:t>
            </a:r>
          </a:p>
        </p:txBody>
      </p:sp>
      <p:sp>
        <p:nvSpPr>
          <p:cNvPr id="134251"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7" name="Rectangle 103"/>
          <p:cNvSpPr>
            <a:spLocks noGrp="1" noChangeArrowheads="1"/>
          </p:cNvSpPr>
          <p:nvPr>
            <p:ph type="dt" sz="half" idx="10"/>
          </p:nvPr>
        </p:nvSpPr>
        <p:spPr>
          <a:xfrm>
            <a:off x="1387475" y="6357938"/>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08" name="Rectangle 104"/>
          <p:cNvSpPr>
            <a:spLocks noGrp="1" noChangeArrowheads="1"/>
          </p:cNvSpPr>
          <p:nvPr>
            <p:ph type="ftr" sz="quarter" idx="11"/>
          </p:nvPr>
        </p:nvSpPr>
        <p:spPr>
          <a:xfrm>
            <a:off x="3722688" y="6357938"/>
            <a:ext cx="2271712"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09" name="Rectangle 105"/>
          <p:cNvSpPr>
            <a:spLocks noGrp="1" noChangeArrowheads="1"/>
          </p:cNvSpPr>
          <p:nvPr>
            <p:ph type="sldNum" sz="quarter" idx="12"/>
          </p:nvPr>
        </p:nvSpPr>
        <p:spPr>
          <a:xfrm>
            <a:off x="6464300" y="6361113"/>
            <a:ext cx="1906588"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02C216B3-2C5E-4357-B4E7-5DE84E1B9423}" type="slidenum">
              <a:rPr lang="en-US"/>
              <a:pPr>
                <a:defRPr/>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C2087DB5-3B49-4DA9-9034-CE8E662F9E8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B75099DA-FEA9-42F3-B64A-D2EC6F2213D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71E66386-34A0-409A-82D8-8187568D0C3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57841919-1A88-4955-8DFC-941FF8E451CF}"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9688D633-B817-4130-9191-D569A2C50C0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8A17AEED-57C3-411E-9FF3-E8E383A3E5C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8"/>
          <p:cNvSpPr>
            <a:spLocks noGrp="1" noChangeArrowheads="1"/>
          </p:cNvSpPr>
          <p:nvPr>
            <p:ph type="dt" sz="half" idx="10"/>
          </p:nvPr>
        </p:nvSpPr>
        <p:spPr>
          <a:ln/>
        </p:spPr>
        <p:txBody>
          <a:bodyPr/>
          <a:lstStyle>
            <a:lvl1pPr>
              <a:defRPr/>
            </a:lvl1pPr>
          </a:lstStyle>
          <a:p>
            <a:pPr>
              <a:defRPr/>
            </a:pPr>
            <a:endParaRPr lang="en-US"/>
          </a:p>
        </p:txBody>
      </p:sp>
      <p:sp>
        <p:nvSpPr>
          <p:cNvPr id="8" name="Rectangle 109"/>
          <p:cNvSpPr>
            <a:spLocks noGrp="1" noChangeArrowheads="1"/>
          </p:cNvSpPr>
          <p:nvPr>
            <p:ph type="ftr" sz="quarter" idx="11"/>
          </p:nvPr>
        </p:nvSpPr>
        <p:spPr>
          <a:ln/>
        </p:spPr>
        <p:txBody>
          <a:bodyPr/>
          <a:lstStyle>
            <a:lvl1pPr>
              <a:defRPr/>
            </a:lvl1pPr>
          </a:lstStyle>
          <a:p>
            <a:pPr>
              <a:defRPr/>
            </a:pPr>
            <a:endParaRPr lang="en-US"/>
          </a:p>
        </p:txBody>
      </p:sp>
      <p:sp>
        <p:nvSpPr>
          <p:cNvPr id="9" name="Rectangle 110"/>
          <p:cNvSpPr>
            <a:spLocks noGrp="1" noChangeArrowheads="1"/>
          </p:cNvSpPr>
          <p:nvPr>
            <p:ph type="sldNum" sz="quarter" idx="12"/>
          </p:nvPr>
        </p:nvSpPr>
        <p:spPr>
          <a:ln/>
        </p:spPr>
        <p:txBody>
          <a:bodyPr/>
          <a:lstStyle>
            <a:lvl1pPr>
              <a:defRPr/>
            </a:lvl1pPr>
          </a:lstStyle>
          <a:p>
            <a:pPr>
              <a:defRPr/>
            </a:pPr>
            <a:fld id="{D0E28A85-1A6F-4C5E-A781-1021BDF3E7E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8"/>
          <p:cNvSpPr>
            <a:spLocks noGrp="1" noChangeArrowheads="1"/>
          </p:cNvSpPr>
          <p:nvPr>
            <p:ph type="dt" sz="half" idx="10"/>
          </p:nvPr>
        </p:nvSpPr>
        <p:spPr>
          <a:ln/>
        </p:spPr>
        <p:txBody>
          <a:bodyPr/>
          <a:lstStyle>
            <a:lvl1pPr>
              <a:defRPr/>
            </a:lvl1pPr>
          </a:lstStyle>
          <a:p>
            <a:pPr>
              <a:defRPr/>
            </a:pPr>
            <a:endParaRPr lang="en-US"/>
          </a:p>
        </p:txBody>
      </p:sp>
      <p:sp>
        <p:nvSpPr>
          <p:cNvPr id="4" name="Rectangle 109"/>
          <p:cNvSpPr>
            <a:spLocks noGrp="1" noChangeArrowheads="1"/>
          </p:cNvSpPr>
          <p:nvPr>
            <p:ph type="ftr" sz="quarter" idx="11"/>
          </p:nvPr>
        </p:nvSpPr>
        <p:spPr>
          <a:ln/>
        </p:spPr>
        <p:txBody>
          <a:bodyPr/>
          <a:lstStyle>
            <a:lvl1pPr>
              <a:defRPr/>
            </a:lvl1pPr>
          </a:lstStyle>
          <a:p>
            <a:pPr>
              <a:defRPr/>
            </a:pPr>
            <a:endParaRPr lang="en-US"/>
          </a:p>
        </p:txBody>
      </p:sp>
      <p:sp>
        <p:nvSpPr>
          <p:cNvPr id="5" name="Rectangle 110"/>
          <p:cNvSpPr>
            <a:spLocks noGrp="1" noChangeArrowheads="1"/>
          </p:cNvSpPr>
          <p:nvPr>
            <p:ph type="sldNum" sz="quarter" idx="12"/>
          </p:nvPr>
        </p:nvSpPr>
        <p:spPr>
          <a:ln/>
        </p:spPr>
        <p:txBody>
          <a:bodyPr/>
          <a:lstStyle>
            <a:lvl1pPr>
              <a:defRPr/>
            </a:lvl1pPr>
          </a:lstStyle>
          <a:p>
            <a:pPr>
              <a:defRPr/>
            </a:pPr>
            <a:fld id="{25E0A485-699C-4B61-A544-11F77DC358B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endParaRPr lang="en-US"/>
          </a:p>
        </p:txBody>
      </p:sp>
      <p:sp>
        <p:nvSpPr>
          <p:cNvPr id="3" name="Rectangle 109"/>
          <p:cNvSpPr>
            <a:spLocks noGrp="1" noChangeArrowheads="1"/>
          </p:cNvSpPr>
          <p:nvPr>
            <p:ph type="ftr" sz="quarter" idx="11"/>
          </p:nvPr>
        </p:nvSpPr>
        <p:spPr>
          <a:ln/>
        </p:spPr>
        <p:txBody>
          <a:bodyPr/>
          <a:lstStyle>
            <a:lvl1pPr>
              <a:defRPr/>
            </a:lvl1pPr>
          </a:lstStyle>
          <a:p>
            <a:pPr>
              <a:defRPr/>
            </a:pPr>
            <a:endParaRPr lang="en-US"/>
          </a:p>
        </p:txBody>
      </p:sp>
      <p:sp>
        <p:nvSpPr>
          <p:cNvPr id="4" name="Rectangle 110"/>
          <p:cNvSpPr>
            <a:spLocks noGrp="1" noChangeArrowheads="1"/>
          </p:cNvSpPr>
          <p:nvPr>
            <p:ph type="sldNum" sz="quarter" idx="12"/>
          </p:nvPr>
        </p:nvSpPr>
        <p:spPr>
          <a:ln/>
        </p:spPr>
        <p:txBody>
          <a:bodyPr/>
          <a:lstStyle>
            <a:lvl1pPr>
              <a:defRPr/>
            </a:lvl1pPr>
          </a:lstStyle>
          <a:p>
            <a:pPr>
              <a:defRPr/>
            </a:pPr>
            <a:fld id="{A7A067B4-3102-4709-84EE-1FDD55A6F8C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0BBF61F8-9F5D-41A8-B300-EE09C60AD14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6B47128F-43F4-437E-80CE-E9627CA2310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1038"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endParaRPr lang="en-US"/>
              </a:p>
            </p:txBody>
          </p:sp>
          <p:sp>
            <p:nvSpPr>
              <p:cNvPr id="1039"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endParaRPr lang="en-US"/>
              </a:p>
            </p:txBody>
          </p:sp>
          <p:sp>
            <p:nvSpPr>
              <p:cNvPr id="1040"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endParaRPr lang="en-US"/>
              </a:p>
            </p:txBody>
          </p:sp>
          <p:sp>
            <p:nvSpPr>
              <p:cNvPr id="1041"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endParaRPr lang="en-US"/>
              </a:p>
            </p:txBody>
          </p:sp>
          <p:sp>
            <p:nvSpPr>
              <p:cNvPr id="1042"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endParaRPr lang="en-US"/>
              </a:p>
            </p:txBody>
          </p:sp>
          <p:sp>
            <p:nvSpPr>
              <p:cNvPr id="1043"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endParaRPr lang="en-US"/>
              </a:p>
            </p:txBody>
          </p:sp>
          <p:sp>
            <p:nvSpPr>
              <p:cNvPr id="1044"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endParaRPr lang="en-US"/>
              </a:p>
            </p:txBody>
          </p:sp>
          <p:sp>
            <p:nvSpPr>
              <p:cNvPr id="1045"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endParaRPr lang="en-US"/>
              </a:p>
            </p:txBody>
          </p:sp>
          <p:sp>
            <p:nvSpPr>
              <p:cNvPr id="1046"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endParaRPr lang="en-US"/>
              </a:p>
            </p:txBody>
          </p:sp>
          <p:sp>
            <p:nvSpPr>
              <p:cNvPr id="1047"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endParaRPr lang="en-US"/>
              </a:p>
            </p:txBody>
          </p:sp>
          <p:sp>
            <p:nvSpPr>
              <p:cNvPr id="1048"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endParaRPr lang="en-US"/>
              </a:p>
            </p:txBody>
          </p:sp>
          <p:sp>
            <p:nvSpPr>
              <p:cNvPr id="1049"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endParaRPr lang="en-US"/>
              </a:p>
            </p:txBody>
          </p:sp>
          <p:sp>
            <p:nvSpPr>
              <p:cNvPr id="1050"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endParaRPr lang="en-US"/>
              </a:p>
            </p:txBody>
          </p:sp>
          <p:sp>
            <p:nvSpPr>
              <p:cNvPr id="1051"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endParaRPr lang="en-US"/>
              </a:p>
            </p:txBody>
          </p:sp>
          <p:sp>
            <p:nvSpPr>
              <p:cNvPr id="1052"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endParaRPr lang="en-US"/>
              </a:p>
            </p:txBody>
          </p:sp>
          <p:sp>
            <p:nvSpPr>
              <p:cNvPr id="1053"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endParaRPr lang="en-US"/>
              </a:p>
            </p:txBody>
          </p:sp>
          <p:sp>
            <p:nvSpPr>
              <p:cNvPr id="1054"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endParaRPr lang="en-US"/>
              </a:p>
            </p:txBody>
          </p:sp>
          <p:sp>
            <p:nvSpPr>
              <p:cNvPr id="1055"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endParaRPr lang="en-US"/>
              </a:p>
            </p:txBody>
          </p:sp>
          <p:sp>
            <p:nvSpPr>
              <p:cNvPr id="1056"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endParaRPr lang="en-US"/>
              </a:p>
            </p:txBody>
          </p:sp>
          <p:sp>
            <p:nvSpPr>
              <p:cNvPr id="1057"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endParaRPr lang="en-US"/>
              </a:p>
            </p:txBody>
          </p:sp>
          <p:sp>
            <p:nvSpPr>
              <p:cNvPr id="1058"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endParaRPr lang="en-US"/>
              </a:p>
            </p:txBody>
          </p:sp>
          <p:sp>
            <p:nvSpPr>
              <p:cNvPr id="1059"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endParaRPr lang="en-US"/>
              </a:p>
            </p:txBody>
          </p:sp>
          <p:sp>
            <p:nvSpPr>
              <p:cNvPr id="1060"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endParaRPr lang="en-US"/>
              </a:p>
            </p:txBody>
          </p:sp>
          <p:sp>
            <p:nvSpPr>
              <p:cNvPr id="1061"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endParaRPr lang="en-US"/>
              </a:p>
            </p:txBody>
          </p:sp>
          <p:sp>
            <p:nvSpPr>
              <p:cNvPr id="1062"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endParaRPr lang="en-US"/>
              </a:p>
            </p:txBody>
          </p:sp>
          <p:sp>
            <p:nvSpPr>
              <p:cNvPr id="1063"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endParaRPr lang="en-US"/>
              </a:p>
            </p:txBody>
          </p:sp>
          <p:sp>
            <p:nvSpPr>
              <p:cNvPr id="1064"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endParaRPr lang="en-US"/>
              </a:p>
            </p:txBody>
          </p:sp>
          <p:sp>
            <p:nvSpPr>
              <p:cNvPr id="1065"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endParaRPr lang="en-US"/>
              </a:p>
            </p:txBody>
          </p:sp>
          <p:sp>
            <p:nvSpPr>
              <p:cNvPr id="1066"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endParaRPr lang="en-US"/>
              </a:p>
            </p:txBody>
          </p:sp>
          <p:sp>
            <p:nvSpPr>
              <p:cNvPr id="1067"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endParaRPr lang="en-US"/>
              </a:p>
            </p:txBody>
          </p:sp>
          <p:sp>
            <p:nvSpPr>
              <p:cNvPr id="1068"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endParaRPr lang="en-US"/>
              </a:p>
            </p:txBody>
          </p:sp>
          <p:sp>
            <p:nvSpPr>
              <p:cNvPr id="1069"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endParaRPr lang="en-US"/>
              </a:p>
            </p:txBody>
          </p:sp>
          <p:sp>
            <p:nvSpPr>
              <p:cNvPr id="1070"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endParaRPr lang="en-US"/>
              </a:p>
            </p:txBody>
          </p:sp>
          <p:sp>
            <p:nvSpPr>
              <p:cNvPr id="1071"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endParaRPr lang="en-US"/>
              </a:p>
            </p:txBody>
          </p:sp>
          <p:sp>
            <p:nvSpPr>
              <p:cNvPr id="1072"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endParaRPr lang="en-US"/>
              </a:p>
            </p:txBody>
          </p:sp>
          <p:sp>
            <p:nvSpPr>
              <p:cNvPr id="1073"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endParaRPr lang="en-US"/>
              </a:p>
            </p:txBody>
          </p:sp>
          <p:sp>
            <p:nvSpPr>
              <p:cNvPr id="1074"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endParaRPr lang="en-US"/>
              </a:p>
            </p:txBody>
          </p:sp>
          <p:sp>
            <p:nvSpPr>
              <p:cNvPr id="1075"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endParaRPr lang="en-US"/>
              </a:p>
            </p:txBody>
          </p:sp>
          <p:sp>
            <p:nvSpPr>
              <p:cNvPr id="1076"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endParaRPr lang="en-US"/>
              </a:p>
            </p:txBody>
          </p:sp>
          <p:sp>
            <p:nvSpPr>
              <p:cNvPr id="1077"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endParaRPr lang="en-US"/>
              </a:p>
            </p:txBody>
          </p:sp>
          <p:sp>
            <p:nvSpPr>
              <p:cNvPr id="1078"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endParaRPr lang="en-US"/>
              </a:p>
            </p:txBody>
          </p:sp>
          <p:sp>
            <p:nvSpPr>
              <p:cNvPr id="1079"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endParaRPr lang="en-US"/>
              </a:p>
            </p:txBody>
          </p:sp>
          <p:sp>
            <p:nvSpPr>
              <p:cNvPr id="1080"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endParaRPr lang="en-US"/>
              </a:p>
            </p:txBody>
          </p:sp>
          <p:sp>
            <p:nvSpPr>
              <p:cNvPr id="1081"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endParaRPr lang="en-US"/>
              </a:p>
            </p:txBody>
          </p:sp>
          <p:sp>
            <p:nvSpPr>
              <p:cNvPr id="1082"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endParaRPr lang="en-US"/>
              </a:p>
            </p:txBody>
          </p:sp>
          <p:sp>
            <p:nvSpPr>
              <p:cNvPr id="1083"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endParaRPr lang="en-US"/>
              </a:p>
            </p:txBody>
          </p:sp>
          <p:sp>
            <p:nvSpPr>
              <p:cNvPr id="1084"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endParaRPr lang="en-US"/>
              </a:p>
            </p:txBody>
          </p:sp>
          <p:sp>
            <p:nvSpPr>
              <p:cNvPr id="1085"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endParaRPr lang="en-US"/>
              </a:p>
            </p:txBody>
          </p:sp>
          <p:sp>
            <p:nvSpPr>
              <p:cNvPr id="1086"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endParaRPr lang="en-US"/>
              </a:p>
            </p:txBody>
          </p:sp>
          <p:sp>
            <p:nvSpPr>
              <p:cNvPr id="1087"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endParaRPr lang="en-US"/>
              </a:p>
            </p:txBody>
          </p:sp>
          <p:sp>
            <p:nvSpPr>
              <p:cNvPr id="1088"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endParaRPr lang="en-US"/>
              </a:p>
            </p:txBody>
          </p:sp>
          <p:sp>
            <p:nvSpPr>
              <p:cNvPr id="1089"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endParaRPr lang="en-US"/>
              </a:p>
            </p:txBody>
          </p:sp>
          <p:sp>
            <p:nvSpPr>
              <p:cNvPr id="1090"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endParaRPr lang="en-US"/>
              </a:p>
            </p:txBody>
          </p:sp>
          <p:sp>
            <p:nvSpPr>
              <p:cNvPr id="1091"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endParaRPr lang="en-US"/>
              </a:p>
            </p:txBody>
          </p:sp>
          <p:sp>
            <p:nvSpPr>
              <p:cNvPr id="1092"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endParaRPr lang="en-US"/>
              </a:p>
            </p:txBody>
          </p:sp>
          <p:sp>
            <p:nvSpPr>
              <p:cNvPr id="1093"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endParaRPr lang="en-US"/>
              </a:p>
            </p:txBody>
          </p:sp>
          <p:sp>
            <p:nvSpPr>
              <p:cNvPr id="1094"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endParaRPr lang="en-US"/>
              </a:p>
            </p:txBody>
          </p:sp>
          <p:sp>
            <p:nvSpPr>
              <p:cNvPr id="1095"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endParaRPr lang="en-US"/>
              </a:p>
            </p:txBody>
          </p:sp>
          <p:sp>
            <p:nvSpPr>
              <p:cNvPr id="1096"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endParaRPr lang="en-US"/>
              </a:p>
            </p:txBody>
          </p:sp>
          <p:sp>
            <p:nvSpPr>
              <p:cNvPr id="1097"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endParaRPr lang="en-US"/>
              </a:p>
            </p:txBody>
          </p:sp>
          <p:sp>
            <p:nvSpPr>
              <p:cNvPr id="1098"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endParaRPr lang="en-US"/>
              </a:p>
            </p:txBody>
          </p:sp>
          <p:sp>
            <p:nvSpPr>
              <p:cNvPr id="1099"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endParaRPr lang="en-US"/>
              </a:p>
            </p:txBody>
          </p:sp>
          <p:sp>
            <p:nvSpPr>
              <p:cNvPr id="1100"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endParaRPr lang="en-US"/>
              </a:p>
            </p:txBody>
          </p:sp>
          <p:sp>
            <p:nvSpPr>
              <p:cNvPr id="1101"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endParaRPr lang="en-US"/>
              </a:p>
            </p:txBody>
          </p:sp>
          <p:sp>
            <p:nvSpPr>
              <p:cNvPr id="1102"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endParaRPr lang="en-US"/>
              </a:p>
            </p:txBody>
          </p:sp>
          <p:sp>
            <p:nvSpPr>
              <p:cNvPr id="1103"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endParaRPr lang="en-US"/>
              </a:p>
            </p:txBody>
          </p:sp>
          <p:sp>
            <p:nvSpPr>
              <p:cNvPr id="1104"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endParaRPr lang="en-US"/>
              </a:p>
            </p:txBody>
          </p:sp>
          <p:sp>
            <p:nvSpPr>
              <p:cNvPr id="1105"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endParaRPr lang="en-US"/>
              </a:p>
            </p:txBody>
          </p:sp>
          <p:sp>
            <p:nvSpPr>
              <p:cNvPr id="1106"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endParaRPr lang="en-US"/>
              </a:p>
            </p:txBody>
          </p:sp>
          <p:sp>
            <p:nvSpPr>
              <p:cNvPr id="1107"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endParaRPr lang="en-US"/>
              </a:p>
            </p:txBody>
          </p:sp>
          <p:sp>
            <p:nvSpPr>
              <p:cNvPr id="1108"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endParaRPr lang="en-US"/>
              </a:p>
            </p:txBody>
          </p:sp>
          <p:sp>
            <p:nvSpPr>
              <p:cNvPr id="1109"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endParaRPr lang="en-US"/>
              </a:p>
            </p:txBody>
          </p:sp>
          <p:sp>
            <p:nvSpPr>
              <p:cNvPr id="1110"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endParaRPr lang="en-US"/>
              </a:p>
            </p:txBody>
          </p:sp>
          <p:sp>
            <p:nvSpPr>
              <p:cNvPr id="1111"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endParaRPr lang="en-US"/>
              </a:p>
            </p:txBody>
          </p:sp>
          <p:sp>
            <p:nvSpPr>
              <p:cNvPr id="1112"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endParaRPr lang="en-US"/>
              </a:p>
            </p:txBody>
          </p:sp>
          <p:sp>
            <p:nvSpPr>
              <p:cNvPr id="1113"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endParaRPr lang="en-US"/>
              </a:p>
            </p:txBody>
          </p:sp>
          <p:sp>
            <p:nvSpPr>
              <p:cNvPr id="1114"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endParaRPr lang="en-US"/>
              </a:p>
            </p:txBody>
          </p:sp>
          <p:sp>
            <p:nvSpPr>
              <p:cNvPr id="1115"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endParaRPr lang="en-US"/>
              </a:p>
            </p:txBody>
          </p:sp>
          <p:sp>
            <p:nvSpPr>
              <p:cNvPr id="1116"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endParaRPr lang="en-US"/>
              </a:p>
            </p:txBody>
          </p:sp>
          <p:sp>
            <p:nvSpPr>
              <p:cNvPr id="1117"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endParaRPr lang="en-US"/>
              </a:p>
            </p:txBody>
          </p:sp>
          <p:sp>
            <p:nvSpPr>
              <p:cNvPr id="1118"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endParaRPr lang="en-US"/>
              </a:p>
            </p:txBody>
          </p:sp>
          <p:sp>
            <p:nvSpPr>
              <p:cNvPr id="1119"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endParaRPr lang="en-US"/>
              </a:p>
            </p:txBody>
          </p:sp>
          <p:sp>
            <p:nvSpPr>
              <p:cNvPr id="1120"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endParaRPr lang="en-US"/>
              </a:p>
            </p:txBody>
          </p:sp>
          <p:sp>
            <p:nvSpPr>
              <p:cNvPr id="1121"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endParaRPr lang="en-US"/>
              </a:p>
            </p:txBody>
          </p:sp>
          <p:sp>
            <p:nvSpPr>
              <p:cNvPr id="1122"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endParaRPr lang="en-US"/>
              </a:p>
            </p:txBody>
          </p:sp>
          <p:sp>
            <p:nvSpPr>
              <p:cNvPr id="1123"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endParaRPr lang="en-US"/>
              </a:p>
            </p:txBody>
          </p:sp>
          <p:sp>
            <p:nvSpPr>
              <p:cNvPr id="1124"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endParaRPr lang="en-US"/>
              </a:p>
            </p:txBody>
          </p:sp>
          <p:sp>
            <p:nvSpPr>
              <p:cNvPr id="1125"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endParaRPr lang="en-US"/>
              </a:p>
            </p:txBody>
          </p:sp>
          <p:sp>
            <p:nvSpPr>
              <p:cNvPr id="1126"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endParaRPr lang="en-US"/>
              </a:p>
            </p:txBody>
          </p:sp>
          <p:sp>
            <p:nvSpPr>
              <p:cNvPr id="1127"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endParaRPr lang="en-US"/>
              </a:p>
            </p:txBody>
          </p:sp>
          <p:sp>
            <p:nvSpPr>
              <p:cNvPr id="1128"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endParaRPr lang="en-US"/>
              </a:p>
            </p:txBody>
          </p:sp>
          <p:sp>
            <p:nvSpPr>
              <p:cNvPr id="1129"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endParaRPr lang="en-US"/>
              </a:p>
            </p:txBody>
          </p:sp>
          <p:sp>
            <p:nvSpPr>
              <p:cNvPr id="1130"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endParaRPr lang="en-US"/>
              </a:p>
            </p:txBody>
          </p:sp>
          <p:sp>
            <p:nvSpPr>
              <p:cNvPr id="1131"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endParaRPr lang="en-US"/>
              </a:p>
            </p:txBody>
          </p:sp>
          <p:sp>
            <p:nvSpPr>
              <p:cNvPr id="1132"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endParaRPr lang="en-US"/>
              </a:p>
            </p:txBody>
          </p:sp>
          <p:sp>
            <p:nvSpPr>
              <p:cNvPr id="1133"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endParaRPr lang="en-US"/>
              </a:p>
            </p:txBody>
          </p:sp>
          <p:sp>
            <p:nvSpPr>
              <p:cNvPr id="1134"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endParaRPr lang="en-US"/>
              </a:p>
            </p:txBody>
          </p:sp>
          <p:sp>
            <p:nvSpPr>
              <p:cNvPr id="1135"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endParaRPr lang="en-US"/>
              </a:p>
            </p:txBody>
          </p:sp>
        </p:grpSp>
        <p:grpSp>
          <p:nvGrpSpPr>
            <p:cNvPr id="1033" name="Group 102"/>
            <p:cNvGrpSpPr>
              <a:grpSpLocks/>
            </p:cNvGrpSpPr>
            <p:nvPr userDrawn="1"/>
          </p:nvGrpSpPr>
          <p:grpSpPr bwMode="auto">
            <a:xfrm>
              <a:off x="400" y="205"/>
              <a:ext cx="5216" cy="1123"/>
              <a:chOff x="400" y="205"/>
              <a:chExt cx="5216" cy="1123"/>
            </a:xfrm>
          </p:grpSpPr>
          <p:sp>
            <p:nvSpPr>
              <p:cNvPr id="1034"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endParaRPr lang="en-US"/>
              </a:p>
            </p:txBody>
          </p:sp>
          <p:sp>
            <p:nvSpPr>
              <p:cNvPr id="1035"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endParaRPr lang="en-US"/>
              </a:p>
            </p:txBody>
          </p:sp>
          <p:sp>
            <p:nvSpPr>
              <p:cNvPr id="1036"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endParaRPr lang="en-US"/>
              </a:p>
            </p:txBody>
          </p:sp>
          <p:sp>
            <p:nvSpPr>
              <p:cNvPr id="1037"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endParaRPr lang="en-US"/>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28" name="Rectangle 108"/>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latin typeface="+mn-lt"/>
              </a:defRPr>
            </a:lvl1pPr>
          </a:lstStyle>
          <a:p>
            <a:pPr>
              <a:defRPr/>
            </a:pPr>
            <a:endParaRPr lang="en-US"/>
          </a:p>
        </p:txBody>
      </p:sp>
      <p:sp>
        <p:nvSpPr>
          <p:cNvPr id="133229" name="Rectangle 109"/>
          <p:cNvSpPr>
            <a:spLocks noGrp="1" noChangeArrowheads="1"/>
          </p:cNvSpPr>
          <p:nvPr>
            <p:ph type="ftr" sz="quarter" idx="3"/>
          </p:nvPr>
        </p:nvSpPr>
        <p:spPr bwMode="auto">
          <a:xfrm>
            <a:off x="3132138" y="6376988"/>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folHlink"/>
                </a:solidFill>
                <a:latin typeface="+mn-lt"/>
              </a:defRPr>
            </a:lvl1pPr>
          </a:lstStyle>
          <a:p>
            <a:pPr>
              <a:defRPr/>
            </a:pPr>
            <a:endParaRPr lang="en-US"/>
          </a:p>
        </p:txBody>
      </p:sp>
      <p:sp>
        <p:nvSpPr>
          <p:cNvPr id="133230" name="Rectangle 110"/>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mn-lt"/>
              </a:defRPr>
            </a:lvl1pPr>
          </a:lstStyle>
          <a:p>
            <a:pPr>
              <a:defRPr/>
            </a:pPr>
            <a:fld id="{DE79895F-4FDC-4F9F-BB24-03BD6C81397E}" type="slidenum">
              <a:rPr lang="en-US"/>
              <a:pPr>
                <a:defRPr/>
              </a:pPr>
              <a:t>‹#›</a:t>
            </a:fld>
            <a:endParaRPr lang="en-US"/>
          </a:p>
        </p:txBody>
      </p:sp>
      <p:sp>
        <p:nvSpPr>
          <p:cNvPr id="1031" name="Rectangle 111"/>
          <p:cNvSpPr>
            <a:spLocks noGrp="1" noChangeArrowheads="1"/>
          </p:cNvSpPr>
          <p:nvPr>
            <p:ph type="title"/>
          </p:nvPr>
        </p:nvSpPr>
        <p:spPr bwMode="auto">
          <a:xfrm>
            <a:off x="1371600" y="609600"/>
            <a:ext cx="73787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4"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p:timing>
    <p:tnLst>
      <p:par>
        <p:cTn id="1" dur="indefinite" restart="never" nodeType="tmRoot"/>
      </p:par>
    </p:tnLst>
  </p:timing>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2016-2017</a:t>
            </a:r>
            <a:br>
              <a:rPr lang="en-US" dirty="0" smtClean="0"/>
            </a:br>
            <a:r>
              <a:rPr lang="en-US" dirty="0" smtClean="0"/>
              <a:t> TDTIMS Overview</a:t>
            </a:r>
          </a:p>
        </p:txBody>
      </p:sp>
      <p:sp>
        <p:nvSpPr>
          <p:cNvPr id="2" name="Content Placeholder 1"/>
          <p:cNvSpPr>
            <a:spLocks noGrp="1"/>
          </p:cNvSpPr>
          <p:nvPr>
            <p:ph idx="1"/>
          </p:nvPr>
        </p:nvSpPr>
        <p:spPr/>
        <p:txBody>
          <a:bodyPr/>
          <a:lstStyle/>
          <a:p>
            <a:pPr marL="0" indent="0" algn="ctr">
              <a:buNone/>
            </a:pPr>
            <a:endParaRPr lang="en-US" dirty="0" smtClean="0"/>
          </a:p>
          <a:p>
            <a:pPr marL="0" indent="0" algn="ctr">
              <a:buNone/>
            </a:pPr>
            <a:r>
              <a:rPr lang="en-US" sz="5400" dirty="0" smtClean="0"/>
              <a:t>What is TDTIMS?</a:t>
            </a:r>
          </a:p>
          <a:p>
            <a:pPr marL="0" indent="0" algn="ctr">
              <a:buNone/>
            </a:pPr>
            <a:r>
              <a:rPr lang="en-US" sz="5400" dirty="0" smtClean="0"/>
              <a:t>&amp;</a:t>
            </a:r>
          </a:p>
          <a:p>
            <a:pPr marL="0" indent="0" algn="ctr">
              <a:buNone/>
            </a:pPr>
            <a:r>
              <a:rPr lang="en-US" sz="5400" dirty="0" smtClean="0"/>
              <a:t>Why Do We Do It?</a:t>
            </a:r>
            <a:endParaRPr lang="en-US" sz="5400" dirty="0"/>
          </a:p>
        </p:txBody>
      </p:sp>
    </p:spTree>
    <p:extLst>
      <p:ext uri="{BB962C8B-B14F-4D97-AF65-F5344CB8AC3E}">
        <p14:creationId xmlns:p14="http://schemas.microsoft.com/office/powerpoint/2010/main" val="30018362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914400"/>
            <a:ext cx="7308850" cy="762000"/>
          </a:xfrm>
        </p:spPr>
        <p:txBody>
          <a:bodyPr/>
          <a:lstStyle/>
          <a:p>
            <a:pPr eaLnBrk="1" hangingPunct="1"/>
            <a:r>
              <a:rPr lang="en-US" smtClean="0"/>
              <a:t>Total Miles</a:t>
            </a:r>
          </a:p>
        </p:txBody>
      </p:sp>
      <p:sp>
        <p:nvSpPr>
          <p:cNvPr id="11267" name="Rectangle 3"/>
          <p:cNvSpPr>
            <a:spLocks noGrp="1" noChangeArrowheads="1"/>
          </p:cNvSpPr>
          <p:nvPr>
            <p:ph type="body" idx="1"/>
          </p:nvPr>
        </p:nvSpPr>
        <p:spPr>
          <a:xfrm>
            <a:off x="609600" y="1981200"/>
            <a:ext cx="8158163" cy="4495800"/>
          </a:xfrm>
        </p:spPr>
        <p:txBody>
          <a:bodyPr/>
          <a:lstStyle/>
          <a:p>
            <a:pPr eaLnBrk="1" hangingPunct="1"/>
            <a:r>
              <a:rPr lang="en-US" sz="2400" dirty="0" smtClean="0"/>
              <a:t>In addition to student data, TDTIMS calculates total bus miles traveled by your computerized bus routes.</a:t>
            </a:r>
          </a:p>
          <a:p>
            <a:pPr eaLnBrk="1" hangingPunct="1"/>
            <a:r>
              <a:rPr lang="en-US" sz="2400" dirty="0" smtClean="0"/>
              <a:t>These figures can be extremely accurate when TIMS data matches your Bus Routes.</a:t>
            </a:r>
          </a:p>
          <a:p>
            <a:pPr lvl="2" eaLnBrk="1" hangingPunct="1"/>
            <a:r>
              <a:rPr lang="en-US" dirty="0" smtClean="0"/>
              <a:t>Correct Bus Parking Locations</a:t>
            </a:r>
          </a:p>
          <a:p>
            <a:pPr lvl="2" eaLnBrk="1" hangingPunct="1"/>
            <a:r>
              <a:rPr lang="en-US" dirty="0" smtClean="0"/>
              <a:t>Correct Stop Locations and Stop Order</a:t>
            </a:r>
          </a:p>
          <a:p>
            <a:pPr lvl="2" eaLnBrk="1" hangingPunct="1"/>
            <a:r>
              <a:rPr lang="en-US" dirty="0" smtClean="0"/>
              <a:t>Correct Street Path of Travel</a:t>
            </a:r>
          </a:p>
          <a:p>
            <a:pPr lvl="2" eaLnBrk="1" hangingPunct="1"/>
            <a:r>
              <a:rPr lang="en-US" dirty="0" smtClean="0"/>
              <a:t>Correct Bus Turnarounds</a:t>
            </a:r>
          </a:p>
          <a:p>
            <a:pPr eaLnBrk="1" hangingPunct="1"/>
            <a:r>
              <a:rPr lang="en-US" sz="2400" dirty="0" smtClean="0"/>
              <a:t>Please ensure drivers are following your TIMS Driving Directions or that your TIMS Routes match what the schools and drivers report they are doing.</a:t>
            </a:r>
          </a:p>
        </p:txBody>
      </p:sp>
    </p:spTree>
    <p:extLst>
      <p:ext uri="{BB962C8B-B14F-4D97-AF65-F5344CB8AC3E}">
        <p14:creationId xmlns:p14="http://schemas.microsoft.com/office/powerpoint/2010/main" val="1298897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914400"/>
            <a:ext cx="7308850" cy="762000"/>
          </a:xfrm>
        </p:spPr>
        <p:txBody>
          <a:bodyPr/>
          <a:lstStyle/>
          <a:p>
            <a:pPr eaLnBrk="1" hangingPunct="1"/>
            <a:r>
              <a:rPr lang="en-US" dirty="0" smtClean="0"/>
              <a:t>Driver Hours</a:t>
            </a:r>
          </a:p>
        </p:txBody>
      </p:sp>
      <p:sp>
        <p:nvSpPr>
          <p:cNvPr id="11267" name="Rectangle 3"/>
          <p:cNvSpPr>
            <a:spLocks noGrp="1" noChangeArrowheads="1"/>
          </p:cNvSpPr>
          <p:nvPr>
            <p:ph type="body" idx="1"/>
          </p:nvPr>
        </p:nvSpPr>
        <p:spPr>
          <a:xfrm>
            <a:off x="685800" y="2057400"/>
            <a:ext cx="8081963" cy="4038600"/>
          </a:xfrm>
        </p:spPr>
        <p:txBody>
          <a:bodyPr/>
          <a:lstStyle/>
          <a:p>
            <a:pPr eaLnBrk="1" hangingPunct="1"/>
            <a:r>
              <a:rPr lang="en-US" sz="2400" dirty="0" smtClean="0"/>
              <a:t>In addition to student and mileage data, TDTIMS calculates total driver hours estimated by your computerized bus routes.</a:t>
            </a:r>
          </a:p>
          <a:p>
            <a:pPr eaLnBrk="1" hangingPunct="1"/>
            <a:r>
              <a:rPr lang="en-US" sz="2400" dirty="0" smtClean="0"/>
              <a:t>This is often the  most common measure LEAs have trouble meeting 90% of their official numbers reported to NCDPI</a:t>
            </a:r>
          </a:p>
          <a:p>
            <a:pPr lvl="1" eaLnBrk="1" hangingPunct="1"/>
            <a:r>
              <a:rPr lang="en-US" sz="2000" dirty="0" smtClean="0"/>
              <a:t>Bell Times and especially the Early/Late Transportation Windows can impact this calculation.</a:t>
            </a:r>
          </a:p>
          <a:p>
            <a:pPr lvl="1" eaLnBrk="1" hangingPunct="1"/>
            <a:r>
              <a:rPr lang="en-US" sz="2000" dirty="0" smtClean="0"/>
              <a:t>Correct Road Speeds and other Map Calibrations will also increase/decrease the accuracy of your driving times.</a:t>
            </a:r>
          </a:p>
          <a:p>
            <a:pPr lvl="1" eaLnBrk="1" hangingPunct="1"/>
            <a:r>
              <a:rPr lang="en-US" sz="2000" dirty="0" smtClean="0"/>
              <a:t>Also, the way drivers are paid (timesheets, time clocks, GPS) may cause differences between TIMS estimates and payroll hours.</a:t>
            </a:r>
          </a:p>
          <a:p>
            <a:pPr eaLnBrk="1" hangingPunct="1"/>
            <a:r>
              <a:rPr lang="en-US" sz="2400" dirty="0" smtClean="0"/>
              <a:t>These figures can be extremely accurate if TIMS is used correctly and drivers are paid accurately.</a:t>
            </a:r>
          </a:p>
          <a:p>
            <a:pPr eaLnBrk="1" hangingPunct="1"/>
            <a:endParaRPr lang="en-US" sz="2400" dirty="0" smtClean="0"/>
          </a:p>
          <a:p>
            <a:pPr eaLnBrk="1" hangingPunct="1">
              <a:buNone/>
            </a:pPr>
            <a:endParaRPr lang="en-US" sz="2400" dirty="0" smtClean="0"/>
          </a:p>
        </p:txBody>
      </p:sp>
    </p:spTree>
    <p:extLst>
      <p:ext uri="{BB962C8B-B14F-4D97-AF65-F5344CB8AC3E}">
        <p14:creationId xmlns:p14="http://schemas.microsoft.com/office/powerpoint/2010/main" val="25154916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TD2-R</a:t>
            </a:r>
          </a:p>
        </p:txBody>
      </p:sp>
      <p:sp>
        <p:nvSpPr>
          <p:cNvPr id="5123" name="Rectangle 3"/>
          <p:cNvSpPr>
            <a:spLocks noGrp="1" noChangeArrowheads="1"/>
          </p:cNvSpPr>
          <p:nvPr>
            <p:ph type="body" idx="1"/>
          </p:nvPr>
        </p:nvSpPr>
        <p:spPr>
          <a:xfrm>
            <a:off x="685800" y="2057401"/>
            <a:ext cx="8081963" cy="914399"/>
          </a:xfrm>
        </p:spPr>
        <p:txBody>
          <a:bodyPr/>
          <a:lstStyle/>
          <a:p>
            <a:pPr marL="0" indent="0" algn="ctr" eaLnBrk="1" hangingPunct="1">
              <a:lnSpc>
                <a:spcPct val="80000"/>
              </a:lnSpc>
              <a:buNone/>
            </a:pPr>
            <a:r>
              <a:rPr lang="en-US" sz="3600" dirty="0" smtClean="0"/>
              <a:t>The Summary Page of the TD2-R contains the data we compare to TIMS</a:t>
            </a:r>
          </a:p>
          <a:p>
            <a:pPr marL="0" indent="0" algn="ctr" eaLnBrk="1" hangingPunct="1">
              <a:lnSpc>
                <a:spcPct val="80000"/>
              </a:lnSpc>
              <a:buNone/>
            </a:pPr>
            <a:r>
              <a:rPr lang="en-US" sz="2400" dirty="0" smtClean="0"/>
              <a:t>Number of Buses</a:t>
            </a:r>
          </a:p>
          <a:p>
            <a:pPr marL="0" indent="0" algn="ctr" eaLnBrk="1" hangingPunct="1">
              <a:lnSpc>
                <a:spcPct val="80000"/>
              </a:lnSpc>
              <a:buNone/>
            </a:pPr>
            <a:r>
              <a:rPr lang="en-US" sz="2400" dirty="0" smtClean="0"/>
              <a:t>Route Hours</a:t>
            </a:r>
          </a:p>
          <a:p>
            <a:pPr marL="0" indent="0" algn="ctr" eaLnBrk="1" hangingPunct="1">
              <a:lnSpc>
                <a:spcPct val="80000"/>
              </a:lnSpc>
              <a:buNone/>
            </a:pPr>
            <a:r>
              <a:rPr lang="en-US" sz="2400" dirty="0" smtClean="0"/>
              <a:t>Route Mileage</a:t>
            </a:r>
          </a:p>
        </p:txBody>
      </p:sp>
      <p:pic>
        <p:nvPicPr>
          <p:cNvPr id="358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49" t="23174" r="47143" b="64255"/>
          <a:stretch/>
        </p:blipFill>
        <p:spPr bwMode="auto">
          <a:xfrm>
            <a:off x="685800" y="4038600"/>
            <a:ext cx="82296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5-Point Star 7"/>
          <p:cNvSpPr/>
          <p:nvPr/>
        </p:nvSpPr>
        <p:spPr bwMode="auto">
          <a:xfrm>
            <a:off x="3352800" y="5905500"/>
            <a:ext cx="609600" cy="533400"/>
          </a:xfrm>
          <a:prstGeom prst="star5">
            <a:avLst/>
          </a:prstGeom>
          <a:noFill/>
          <a:ln w="381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5-Point Star 8"/>
          <p:cNvSpPr/>
          <p:nvPr/>
        </p:nvSpPr>
        <p:spPr bwMode="auto">
          <a:xfrm>
            <a:off x="3886200" y="5791200"/>
            <a:ext cx="914400" cy="800100"/>
          </a:xfrm>
          <a:prstGeom prst="star5">
            <a:avLst/>
          </a:prstGeom>
          <a:noFill/>
          <a:ln w="381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5-Point Star 9"/>
          <p:cNvSpPr/>
          <p:nvPr/>
        </p:nvSpPr>
        <p:spPr bwMode="auto">
          <a:xfrm rot="17271280">
            <a:off x="8153400" y="5715000"/>
            <a:ext cx="914400" cy="876300"/>
          </a:xfrm>
          <a:prstGeom prst="star5">
            <a:avLst/>
          </a:prstGeom>
          <a:noFill/>
          <a:ln w="381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451261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Why do we compare TIMS and the TD2 and TD2-R?</a:t>
            </a:r>
          </a:p>
        </p:txBody>
      </p:sp>
      <p:sp>
        <p:nvSpPr>
          <p:cNvPr id="5123" name="Rectangle 3"/>
          <p:cNvSpPr>
            <a:spLocks noGrp="1" noChangeArrowheads="1"/>
          </p:cNvSpPr>
          <p:nvPr>
            <p:ph type="body" idx="1"/>
          </p:nvPr>
        </p:nvSpPr>
        <p:spPr/>
        <p:txBody>
          <a:bodyPr/>
          <a:lstStyle/>
          <a:p>
            <a:pPr marL="0" indent="0" eaLnBrk="1" hangingPunct="1">
              <a:lnSpc>
                <a:spcPct val="80000"/>
              </a:lnSpc>
              <a:buNone/>
            </a:pPr>
            <a:r>
              <a:rPr lang="en-US" sz="2800" dirty="0" smtClean="0"/>
              <a:t>Student Distance Data is used in the funding formula to help calculate the annual transportation allotment (PRC-56) for your district.</a:t>
            </a:r>
          </a:p>
          <a:p>
            <a:pPr marL="0" indent="0" eaLnBrk="1" hangingPunct="1">
              <a:lnSpc>
                <a:spcPct val="80000"/>
              </a:lnSpc>
              <a:buNone/>
            </a:pPr>
            <a:endParaRPr lang="en-US" sz="2800" dirty="0"/>
          </a:p>
          <a:p>
            <a:pPr marL="0" indent="0" eaLnBrk="1" hangingPunct="1">
              <a:lnSpc>
                <a:spcPct val="80000"/>
              </a:lnSpc>
              <a:buNone/>
            </a:pPr>
            <a:r>
              <a:rPr lang="en-US" sz="2800" dirty="0" smtClean="0"/>
              <a:t>Therefore, we compare TIMS Data to “Real World” Data from your Head Counts, Reported Daily Miles and Reported Daily Payroll Hours to ensure the data is as accurate as possible before applying TIMS Student Distance information to help determine your annual transportation allotment.</a:t>
            </a:r>
          </a:p>
          <a:p>
            <a:pPr marL="0" indent="0" eaLnBrk="1" hangingPunct="1">
              <a:lnSpc>
                <a:spcPct val="80000"/>
              </a:lnSpc>
              <a:buNone/>
            </a:pPr>
            <a:endParaRPr lang="en-US" sz="2800" dirty="0" smtClean="0"/>
          </a:p>
        </p:txBody>
      </p:sp>
    </p:spTree>
    <p:extLst>
      <p:ext uri="{BB962C8B-B14F-4D97-AF65-F5344CB8AC3E}">
        <p14:creationId xmlns:p14="http://schemas.microsoft.com/office/powerpoint/2010/main" val="12650283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TDTIMS Data</a:t>
            </a:r>
            <a:br>
              <a:rPr lang="en-US" dirty="0" smtClean="0"/>
            </a:br>
            <a:r>
              <a:rPr lang="en-US" dirty="0" smtClean="0"/>
              <a:t>Comparison</a:t>
            </a:r>
          </a:p>
        </p:txBody>
      </p:sp>
      <p:sp>
        <p:nvSpPr>
          <p:cNvPr id="8195" name="Rectangle 3"/>
          <p:cNvSpPr>
            <a:spLocks noGrp="1" noChangeArrowheads="1"/>
          </p:cNvSpPr>
          <p:nvPr>
            <p:ph type="body" idx="1"/>
          </p:nvPr>
        </p:nvSpPr>
        <p:spPr>
          <a:xfrm>
            <a:off x="685800" y="2057400"/>
            <a:ext cx="8186738" cy="1752600"/>
          </a:xfrm>
        </p:spPr>
        <p:txBody>
          <a:bodyPr/>
          <a:lstStyle/>
          <a:p>
            <a:pPr marL="457200" lvl="1" indent="0" eaLnBrk="1" hangingPunct="1">
              <a:buNone/>
            </a:pPr>
            <a:r>
              <a:rPr lang="en-US" dirty="0" smtClean="0"/>
              <a:t>The number of Assigned Students, Daily Miles, Daily Hours and Daily Buses Operated in TIMS must, at a minimum, meet 90% of the numbers submitted to NCDPI on the TD2 and TD2-R</a:t>
            </a:r>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476" r="73254" b="18762"/>
          <a:stretch/>
        </p:blipFill>
        <p:spPr bwMode="auto">
          <a:xfrm>
            <a:off x="1676400" y="3886200"/>
            <a:ext cx="6400800" cy="21444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bwMode="auto">
          <a:xfrm>
            <a:off x="2971800" y="5410200"/>
            <a:ext cx="762000" cy="533400"/>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267200" y="5460206"/>
            <a:ext cx="762000" cy="533400"/>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5410200" y="5460206"/>
            <a:ext cx="762000" cy="533400"/>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6629400" y="5453062"/>
            <a:ext cx="762000" cy="533400"/>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TDTIMS Ridership</a:t>
            </a:r>
            <a:br>
              <a:rPr lang="en-US" dirty="0" smtClean="0"/>
            </a:br>
            <a:r>
              <a:rPr lang="en-US" dirty="0" smtClean="0"/>
              <a:t>Comparison</a:t>
            </a:r>
          </a:p>
        </p:txBody>
      </p:sp>
      <p:sp>
        <p:nvSpPr>
          <p:cNvPr id="8195" name="Rectangle 3"/>
          <p:cNvSpPr>
            <a:spLocks noGrp="1" noChangeArrowheads="1"/>
          </p:cNvSpPr>
          <p:nvPr>
            <p:ph type="body" idx="1"/>
          </p:nvPr>
        </p:nvSpPr>
        <p:spPr>
          <a:xfrm>
            <a:off x="609600" y="3581400"/>
            <a:ext cx="8186738" cy="1752600"/>
          </a:xfrm>
        </p:spPr>
        <p:txBody>
          <a:bodyPr/>
          <a:lstStyle/>
          <a:p>
            <a:pPr marL="457200" lvl="1" indent="0" eaLnBrk="1" hangingPunct="1">
              <a:buNone/>
            </a:pPr>
            <a:r>
              <a:rPr lang="en-US" sz="2400" dirty="0" smtClean="0"/>
              <a:t>In this example, TIMS shows 6,927 daily riders and the TD2 showed an average of 6,317 each day during Students Counts Week. The difference of 610 riders averages out to less than 6 students per bus who are assigned in TIMS but may not have ridden during students count week.</a:t>
            </a:r>
          </a:p>
          <a:p>
            <a:pPr marL="457200" lvl="1" indent="0" algn="ctr" eaLnBrk="1" hangingPunct="1">
              <a:buNone/>
            </a:pPr>
            <a:endParaRPr lang="en-US" sz="2000" dirty="0" smtClean="0"/>
          </a:p>
          <a:p>
            <a:pPr marL="457200" lvl="1" indent="0" algn="ctr" eaLnBrk="1" hangingPunct="1">
              <a:buNone/>
            </a:pPr>
            <a:r>
              <a:rPr lang="en-US" sz="2000" i="1" dirty="0" smtClean="0"/>
              <a:t>Hint: If you maintain accurate data, your Assigned Riders in TIMS should ALWAYS be more than your actual Daily Riders</a:t>
            </a:r>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476" r="73254" b="18762"/>
          <a:stretch/>
        </p:blipFill>
        <p:spPr bwMode="auto">
          <a:xfrm>
            <a:off x="2209800" y="2057400"/>
            <a:ext cx="4436269" cy="148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a:off x="2971800" y="2288580"/>
            <a:ext cx="762000" cy="1255119"/>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984602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TDTIMS</a:t>
            </a:r>
            <a:br>
              <a:rPr lang="en-US" dirty="0" smtClean="0"/>
            </a:br>
            <a:r>
              <a:rPr lang="en-US" dirty="0" smtClean="0"/>
              <a:t>Miles Comparison</a:t>
            </a:r>
          </a:p>
        </p:txBody>
      </p:sp>
      <p:sp>
        <p:nvSpPr>
          <p:cNvPr id="8195" name="Rectangle 3"/>
          <p:cNvSpPr>
            <a:spLocks noGrp="1" noChangeArrowheads="1"/>
          </p:cNvSpPr>
          <p:nvPr>
            <p:ph type="body" idx="1"/>
          </p:nvPr>
        </p:nvSpPr>
        <p:spPr>
          <a:xfrm>
            <a:off x="457200" y="3581400"/>
            <a:ext cx="8339138" cy="1752600"/>
          </a:xfrm>
        </p:spPr>
        <p:txBody>
          <a:bodyPr/>
          <a:lstStyle/>
          <a:p>
            <a:pPr marL="457200" lvl="1" indent="0" eaLnBrk="1" hangingPunct="1">
              <a:buNone/>
            </a:pPr>
            <a:r>
              <a:rPr lang="en-US" sz="2400" dirty="0" smtClean="0"/>
              <a:t>In this example, TIMS shows 6,188 daily miles and the TD2-R reported 6,081 daily miles for the entire bus fleet. The difference of 107 miles averages out to less than one-mile per bus.</a:t>
            </a:r>
          </a:p>
          <a:p>
            <a:pPr marL="457200" lvl="1" indent="0" eaLnBrk="1" hangingPunct="1">
              <a:buNone/>
            </a:pPr>
            <a:endParaRPr lang="en-US" sz="2000" dirty="0"/>
          </a:p>
          <a:p>
            <a:pPr marL="457200" lvl="1" indent="0" algn="ctr" eaLnBrk="1" hangingPunct="1">
              <a:buNone/>
            </a:pPr>
            <a:r>
              <a:rPr lang="en-US" sz="2000" i="1" dirty="0"/>
              <a:t>Hint: If you maintain accurate data, your </a:t>
            </a:r>
            <a:r>
              <a:rPr lang="en-US" sz="2000" i="1" dirty="0" smtClean="0"/>
              <a:t>planned Bus Miles in TIMS </a:t>
            </a:r>
            <a:r>
              <a:rPr lang="en-US" sz="2000" i="1" dirty="0"/>
              <a:t>should ALWAYS be more than your actual Daily </a:t>
            </a:r>
            <a:r>
              <a:rPr lang="en-US" sz="2000" i="1" dirty="0" smtClean="0"/>
              <a:t>Miles</a:t>
            </a:r>
            <a:endParaRPr lang="en-US" sz="2000" i="1" dirty="0"/>
          </a:p>
          <a:p>
            <a:pPr marL="457200" lvl="1" indent="0" eaLnBrk="1" hangingPunct="1">
              <a:buNone/>
            </a:pPr>
            <a:endParaRPr lang="en-US" sz="2000" dirty="0" smtClean="0"/>
          </a:p>
          <a:p>
            <a:pPr marL="457200" lvl="1" indent="0" eaLnBrk="1" hangingPunct="1">
              <a:buNone/>
            </a:pPr>
            <a:endParaRPr lang="en-US" sz="2000" i="1" dirty="0" smtClean="0"/>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476" r="73254" b="18762"/>
          <a:stretch/>
        </p:blipFill>
        <p:spPr bwMode="auto">
          <a:xfrm>
            <a:off x="2209800" y="2057400"/>
            <a:ext cx="4436269" cy="148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a:off x="3733800" y="2209801"/>
            <a:ext cx="914400" cy="1447800"/>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857324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TDTIMS</a:t>
            </a:r>
            <a:br>
              <a:rPr lang="en-US" dirty="0" smtClean="0"/>
            </a:br>
            <a:r>
              <a:rPr lang="en-US" dirty="0" smtClean="0"/>
              <a:t>Hours Comparison</a:t>
            </a:r>
          </a:p>
        </p:txBody>
      </p:sp>
      <p:sp>
        <p:nvSpPr>
          <p:cNvPr id="8195" name="Rectangle 3"/>
          <p:cNvSpPr>
            <a:spLocks noGrp="1" noChangeArrowheads="1"/>
          </p:cNvSpPr>
          <p:nvPr>
            <p:ph type="body" idx="1"/>
          </p:nvPr>
        </p:nvSpPr>
        <p:spPr>
          <a:xfrm>
            <a:off x="762000" y="3581400"/>
            <a:ext cx="8229600" cy="1752600"/>
          </a:xfrm>
        </p:spPr>
        <p:txBody>
          <a:bodyPr/>
          <a:lstStyle/>
          <a:p>
            <a:pPr marL="457200" lvl="1" indent="0" eaLnBrk="1" hangingPunct="1">
              <a:buNone/>
            </a:pPr>
            <a:r>
              <a:rPr lang="en-US" sz="2400" dirty="0" smtClean="0"/>
              <a:t>In this example, TIMS shows planned bus routes should produce up to 388 Daily Driver Hours and the TD2-R reported 380.7 Daily Driver Hours from Payroll.  The difference of 7.3 hours equals 438 min, which averages out to less than 4 minutes difference per bus.</a:t>
            </a:r>
            <a:endParaRPr lang="en-US" sz="2000" dirty="0" smtClean="0"/>
          </a:p>
          <a:p>
            <a:pPr marL="457200" lvl="1" indent="0" eaLnBrk="1" hangingPunct="1">
              <a:buNone/>
            </a:pPr>
            <a:endParaRPr lang="en-US" sz="2400" dirty="0" smtClean="0"/>
          </a:p>
          <a:p>
            <a:pPr marL="457200" lvl="1" indent="0" algn="ctr" eaLnBrk="1" hangingPunct="1">
              <a:buNone/>
            </a:pPr>
            <a:r>
              <a:rPr lang="en-US" sz="2000" i="1" dirty="0" smtClean="0"/>
              <a:t>Hint</a:t>
            </a:r>
            <a:r>
              <a:rPr lang="en-US" sz="2000" i="1" dirty="0"/>
              <a:t>: If you maintain accurate data, your </a:t>
            </a:r>
            <a:r>
              <a:rPr lang="en-US" sz="2000" i="1" dirty="0" smtClean="0"/>
              <a:t>planned Routes in TIMS should produce precise estimates of Daily Payroll Hours for each Route.</a:t>
            </a:r>
            <a:endParaRPr lang="en-US" sz="2000" i="1" dirty="0"/>
          </a:p>
          <a:p>
            <a:pPr marL="457200" lvl="1" indent="0" eaLnBrk="1" hangingPunct="1">
              <a:buNone/>
            </a:pPr>
            <a:endParaRPr lang="en-US" sz="2000" dirty="0" smtClean="0"/>
          </a:p>
          <a:p>
            <a:pPr marL="457200" lvl="1" indent="0" eaLnBrk="1" hangingPunct="1">
              <a:buNone/>
            </a:pPr>
            <a:endParaRPr lang="en-US" sz="2000" i="1" dirty="0" smtClean="0"/>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476" r="73254" b="18762"/>
          <a:stretch/>
        </p:blipFill>
        <p:spPr bwMode="auto">
          <a:xfrm>
            <a:off x="2209800" y="2057400"/>
            <a:ext cx="4436269" cy="148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a:off x="4572000" y="2247901"/>
            <a:ext cx="914400" cy="1295799"/>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914065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TDTIMS </a:t>
            </a:r>
            <a:br>
              <a:rPr lang="en-US" dirty="0" smtClean="0"/>
            </a:br>
            <a:r>
              <a:rPr lang="en-US" dirty="0" smtClean="0"/>
              <a:t>Bus Comparison</a:t>
            </a:r>
          </a:p>
        </p:txBody>
      </p:sp>
      <p:sp>
        <p:nvSpPr>
          <p:cNvPr id="8195" name="Rectangle 3"/>
          <p:cNvSpPr>
            <a:spLocks noGrp="1" noChangeArrowheads="1"/>
          </p:cNvSpPr>
          <p:nvPr>
            <p:ph type="body" idx="1"/>
          </p:nvPr>
        </p:nvSpPr>
        <p:spPr>
          <a:xfrm>
            <a:off x="457200" y="3581400"/>
            <a:ext cx="8339138" cy="1752600"/>
          </a:xfrm>
        </p:spPr>
        <p:txBody>
          <a:bodyPr/>
          <a:lstStyle/>
          <a:p>
            <a:pPr marL="457200" lvl="1" indent="0" eaLnBrk="1" hangingPunct="1">
              <a:buNone/>
            </a:pPr>
            <a:r>
              <a:rPr lang="en-US" sz="2400" dirty="0" smtClean="0"/>
              <a:t>In this example, TIMS shows 111 buses are operated daily while the TD2-R shows the same 111 buses in daily operation</a:t>
            </a:r>
            <a:endParaRPr lang="en-US" sz="2000" dirty="0" smtClean="0"/>
          </a:p>
          <a:p>
            <a:pPr marL="457200" lvl="1" indent="0" eaLnBrk="1" hangingPunct="1">
              <a:buNone/>
            </a:pPr>
            <a:endParaRPr lang="en-US" sz="2400" dirty="0" smtClean="0"/>
          </a:p>
          <a:p>
            <a:pPr marL="457200" lvl="1" indent="0" algn="ctr" eaLnBrk="1" hangingPunct="1">
              <a:buNone/>
            </a:pPr>
            <a:r>
              <a:rPr lang="en-US" sz="2000" i="1" dirty="0" smtClean="0"/>
              <a:t>Hint</a:t>
            </a:r>
            <a:r>
              <a:rPr lang="en-US" sz="2000" i="1" dirty="0"/>
              <a:t>: </a:t>
            </a:r>
            <a:r>
              <a:rPr lang="en-US" sz="2000" i="1" dirty="0" smtClean="0"/>
              <a:t>Bus comparisons should always be 100% unless a bus was added or removed after the TD2-R was turned in during October and before TDTIMS is submitted in November</a:t>
            </a:r>
            <a:endParaRPr lang="en-US" sz="2000" dirty="0" smtClean="0"/>
          </a:p>
          <a:p>
            <a:pPr marL="457200" lvl="1" indent="0" eaLnBrk="1" hangingPunct="1">
              <a:buNone/>
            </a:pPr>
            <a:endParaRPr lang="en-US" sz="2000" i="1" dirty="0" smtClean="0"/>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476" r="73254" b="18762"/>
          <a:stretch/>
        </p:blipFill>
        <p:spPr bwMode="auto">
          <a:xfrm>
            <a:off x="2209800" y="2057400"/>
            <a:ext cx="4436269" cy="148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a:off x="5410200" y="2243338"/>
            <a:ext cx="914400" cy="1295799"/>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931489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TDTIMS </a:t>
            </a:r>
            <a:br>
              <a:rPr lang="en-US" dirty="0" smtClean="0"/>
            </a:br>
            <a:r>
              <a:rPr lang="en-US" dirty="0" smtClean="0"/>
              <a:t>Consistent Miles &amp; Hours Data</a:t>
            </a:r>
          </a:p>
        </p:txBody>
      </p:sp>
      <p:sp>
        <p:nvSpPr>
          <p:cNvPr id="8195" name="Rectangle 3"/>
          <p:cNvSpPr>
            <a:spLocks noGrp="1" noChangeArrowheads="1"/>
          </p:cNvSpPr>
          <p:nvPr>
            <p:ph type="body" idx="1"/>
          </p:nvPr>
        </p:nvSpPr>
        <p:spPr>
          <a:xfrm>
            <a:off x="457200" y="3581400"/>
            <a:ext cx="8339138" cy="2971800"/>
          </a:xfrm>
        </p:spPr>
        <p:txBody>
          <a:bodyPr/>
          <a:lstStyle/>
          <a:p>
            <a:pPr marL="457200" lvl="1" indent="0" eaLnBrk="1" hangingPunct="1">
              <a:buNone/>
            </a:pPr>
            <a:r>
              <a:rPr lang="en-US" sz="2400" dirty="0" smtClean="0"/>
              <a:t>In this example, both comparisons (miles and hours) are off by the same approximate percentage (101.77% and 101.92%)</a:t>
            </a:r>
          </a:p>
          <a:p>
            <a:pPr marL="457200" lvl="1" indent="0" eaLnBrk="1" hangingPunct="1">
              <a:buNone/>
            </a:pPr>
            <a:endParaRPr lang="en-US" sz="2400" dirty="0" smtClean="0"/>
          </a:p>
          <a:p>
            <a:pPr marL="457200" lvl="1" indent="0" algn="ctr" eaLnBrk="1" hangingPunct="1">
              <a:buNone/>
            </a:pPr>
            <a:r>
              <a:rPr lang="en-US" sz="2000" i="1" dirty="0" smtClean="0"/>
              <a:t>Hint</a:t>
            </a:r>
            <a:r>
              <a:rPr lang="en-US" sz="2000" i="1" dirty="0"/>
              <a:t>: </a:t>
            </a:r>
            <a:r>
              <a:rPr lang="en-US" sz="2000" i="1" dirty="0" smtClean="0"/>
              <a:t>If either piece of data (Bus Miles or Driver Hours) are Above/Below 100%, then you should expect the other piece of data to be off by the same percentage.</a:t>
            </a:r>
            <a:endParaRPr lang="en-US" sz="2000" i="1" dirty="0"/>
          </a:p>
          <a:p>
            <a:pPr marL="457200" lvl="1" indent="0" eaLnBrk="1" hangingPunct="1">
              <a:buNone/>
            </a:pPr>
            <a:endParaRPr lang="en-US" sz="2000" dirty="0" smtClean="0"/>
          </a:p>
          <a:p>
            <a:pPr marL="457200" lvl="1" indent="0" eaLnBrk="1" hangingPunct="1">
              <a:buNone/>
            </a:pPr>
            <a:endParaRPr lang="en-US" sz="2000" i="1" dirty="0" smtClean="0"/>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476" r="73254" b="18762"/>
          <a:stretch/>
        </p:blipFill>
        <p:spPr bwMode="auto">
          <a:xfrm>
            <a:off x="2209800" y="2057400"/>
            <a:ext cx="4436269" cy="148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a:off x="3733800" y="2281438"/>
            <a:ext cx="1752600" cy="1295799"/>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860911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TDTIMS</a:t>
            </a:r>
          </a:p>
        </p:txBody>
      </p:sp>
      <p:sp>
        <p:nvSpPr>
          <p:cNvPr id="5123" name="Rectangle 3"/>
          <p:cNvSpPr>
            <a:spLocks noGrp="1" noChangeArrowheads="1"/>
          </p:cNvSpPr>
          <p:nvPr>
            <p:ph type="body" idx="1"/>
          </p:nvPr>
        </p:nvSpPr>
        <p:spPr>
          <a:xfrm>
            <a:off x="609600" y="2214563"/>
            <a:ext cx="8158163" cy="3881437"/>
          </a:xfrm>
        </p:spPr>
        <p:txBody>
          <a:bodyPr/>
          <a:lstStyle/>
          <a:p>
            <a:pPr eaLnBrk="1" hangingPunct="1">
              <a:lnSpc>
                <a:spcPct val="80000"/>
              </a:lnSpc>
            </a:pPr>
            <a:r>
              <a:rPr lang="en-US" sz="2800" dirty="0" smtClean="0"/>
              <a:t>TDTIMS is an Annual Audit (or comparison) of your “computerized” Bus Routes to the “real world” Bus Routes within your district. </a:t>
            </a:r>
          </a:p>
          <a:p>
            <a:pPr eaLnBrk="1" hangingPunct="1">
              <a:lnSpc>
                <a:spcPct val="80000"/>
              </a:lnSpc>
            </a:pPr>
            <a:r>
              <a:rPr lang="en-US" sz="2800" dirty="0" smtClean="0"/>
              <a:t>There are 4 Specific Measures used to compare: </a:t>
            </a:r>
          </a:p>
          <a:p>
            <a:pPr lvl="2" eaLnBrk="1" hangingPunct="1">
              <a:lnSpc>
                <a:spcPct val="80000"/>
              </a:lnSpc>
            </a:pPr>
            <a:r>
              <a:rPr lang="en-US" sz="2000" dirty="0" smtClean="0"/>
              <a:t>1) Daily Number of Buses</a:t>
            </a:r>
          </a:p>
          <a:p>
            <a:pPr lvl="2" eaLnBrk="1" hangingPunct="1">
              <a:lnSpc>
                <a:spcPct val="80000"/>
              </a:lnSpc>
            </a:pPr>
            <a:r>
              <a:rPr lang="en-US" sz="2000" dirty="0" smtClean="0"/>
              <a:t>2) Daily Number of Student Riders</a:t>
            </a:r>
          </a:p>
          <a:p>
            <a:pPr lvl="2" eaLnBrk="1" hangingPunct="1">
              <a:lnSpc>
                <a:spcPct val="80000"/>
              </a:lnSpc>
            </a:pPr>
            <a:r>
              <a:rPr lang="en-US" sz="2000" dirty="0" smtClean="0"/>
              <a:t>3) Daily Bus Miles</a:t>
            </a:r>
          </a:p>
          <a:p>
            <a:pPr lvl="2" eaLnBrk="1" hangingPunct="1">
              <a:lnSpc>
                <a:spcPct val="80000"/>
              </a:lnSpc>
            </a:pPr>
            <a:r>
              <a:rPr lang="en-US" sz="2000" dirty="0" smtClean="0"/>
              <a:t>4) Daily Driver Hours</a:t>
            </a:r>
          </a:p>
          <a:p>
            <a:pPr eaLnBrk="1" hangingPunct="1">
              <a:lnSpc>
                <a:spcPct val="80000"/>
              </a:lnSpc>
            </a:pPr>
            <a:r>
              <a:rPr lang="en-US" sz="2800" dirty="0" smtClean="0"/>
              <a:t>Each of these computerized measures must meet at least 90% of the official numbers reported to NCDPI.</a:t>
            </a:r>
          </a:p>
          <a:p>
            <a:pPr eaLnBrk="1" hangingPunct="1">
              <a:lnSpc>
                <a:spcPct val="80000"/>
              </a:lnSpc>
              <a:buNone/>
            </a:pPr>
            <a:r>
              <a:rPr lang="en-US" sz="2800" dirty="0" smtClean="0"/>
              <a:t> </a:t>
            </a:r>
          </a:p>
        </p:txBody>
      </p:sp>
    </p:spTree>
    <p:extLst>
      <p:ext uri="{BB962C8B-B14F-4D97-AF65-F5344CB8AC3E}">
        <p14:creationId xmlns:p14="http://schemas.microsoft.com/office/powerpoint/2010/main" val="20630242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609600"/>
            <a:ext cx="7696200" cy="1143000"/>
          </a:xfrm>
        </p:spPr>
        <p:txBody>
          <a:bodyPr/>
          <a:lstStyle/>
          <a:p>
            <a:pPr eaLnBrk="1" hangingPunct="1"/>
            <a:r>
              <a:rPr lang="en-US" dirty="0" smtClean="0"/>
              <a:t>TDTIMS </a:t>
            </a:r>
            <a:br>
              <a:rPr lang="en-US" dirty="0" smtClean="0"/>
            </a:br>
            <a:r>
              <a:rPr lang="en-US" dirty="0" smtClean="0"/>
              <a:t>Inconsistent Miles &amp; Hours Data</a:t>
            </a:r>
          </a:p>
        </p:txBody>
      </p:sp>
      <p:sp>
        <p:nvSpPr>
          <p:cNvPr id="8195" name="Rectangle 3"/>
          <p:cNvSpPr>
            <a:spLocks noGrp="1" noChangeArrowheads="1"/>
          </p:cNvSpPr>
          <p:nvPr>
            <p:ph type="body" idx="1"/>
          </p:nvPr>
        </p:nvSpPr>
        <p:spPr>
          <a:xfrm>
            <a:off x="228600" y="3276600"/>
            <a:ext cx="8110538" cy="2971800"/>
          </a:xfrm>
        </p:spPr>
        <p:txBody>
          <a:bodyPr/>
          <a:lstStyle/>
          <a:p>
            <a:pPr marL="457200" lvl="1" indent="0" eaLnBrk="1" hangingPunct="1">
              <a:buNone/>
            </a:pPr>
            <a:r>
              <a:rPr lang="en-US" sz="1800" dirty="0" smtClean="0"/>
              <a:t>In this example, the Driver Hours comparison is nearly perfect as TIMS Data show 271 Driving Hours and Payroll shows 271.4 Paid Hours Daily. (99.67%)</a:t>
            </a:r>
          </a:p>
          <a:p>
            <a:pPr marL="457200" lvl="1" indent="0" eaLnBrk="1" hangingPunct="1">
              <a:buNone/>
            </a:pPr>
            <a:endParaRPr lang="en-US" sz="1800" dirty="0"/>
          </a:p>
          <a:p>
            <a:pPr marL="457200" lvl="1" indent="0" eaLnBrk="1" hangingPunct="1">
              <a:buNone/>
            </a:pPr>
            <a:r>
              <a:rPr lang="en-US" sz="1800" dirty="0" smtClean="0"/>
              <a:t>The Miles comparison raises a lot of questions as TIMS shows 6,534 Miles being Driven Daily, but the Odometer Mileage shows just 5,193 miles (125.83%). The additional 1,341 miles in TIMS does not make sense, especially when you consider the Hours were an exact match.</a:t>
            </a:r>
          </a:p>
          <a:p>
            <a:pPr marL="457200" lvl="1" indent="0" eaLnBrk="1" hangingPunct="1">
              <a:buNone/>
            </a:pPr>
            <a:endParaRPr lang="en-US" sz="1800" dirty="0"/>
          </a:p>
          <a:p>
            <a:pPr marL="457200" lvl="1" indent="0" eaLnBrk="1" hangingPunct="1">
              <a:buNone/>
            </a:pPr>
            <a:r>
              <a:rPr lang="en-US" sz="1800" i="1" dirty="0" smtClean="0"/>
              <a:t>Question: How fast would TIMS Buses have to be driving to do an extra 1,300 miles in the same amount of time? </a:t>
            </a:r>
          </a:p>
          <a:p>
            <a:pPr marL="457200" lvl="1" indent="0" eaLnBrk="1" hangingPunct="1">
              <a:buNone/>
            </a:pPr>
            <a:r>
              <a:rPr lang="en-US" sz="1800" i="1" dirty="0" smtClean="0"/>
              <a:t>Answer: They cannot. Accuracy of TIMS Data is Highly Questionable</a:t>
            </a:r>
          </a:p>
          <a:p>
            <a:pPr marL="457200" lvl="1" indent="0" eaLnBrk="1" hangingPunct="1">
              <a:buNone/>
            </a:pPr>
            <a:endParaRPr lang="en-US" sz="2000" dirty="0" smtClean="0"/>
          </a:p>
          <a:p>
            <a:pPr marL="457200" lvl="1" indent="0" eaLnBrk="1" hangingPunct="1">
              <a:buNone/>
            </a:pPr>
            <a:endParaRPr lang="en-US" sz="2000" i="1" dirty="0" smtClean="0"/>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43" t="34286" r="75079" b="47428"/>
          <a:stretch/>
        </p:blipFill>
        <p:spPr bwMode="auto">
          <a:xfrm>
            <a:off x="838200" y="1885122"/>
            <a:ext cx="1955800" cy="12755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a:off x="609600" y="1752600"/>
            <a:ext cx="2438400" cy="1600200"/>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347746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609600"/>
            <a:ext cx="7696200" cy="1143000"/>
          </a:xfrm>
        </p:spPr>
        <p:txBody>
          <a:bodyPr/>
          <a:lstStyle/>
          <a:p>
            <a:pPr eaLnBrk="1" hangingPunct="1"/>
            <a:r>
              <a:rPr lang="en-US" dirty="0" smtClean="0"/>
              <a:t>TDTIMS</a:t>
            </a:r>
            <a:br>
              <a:rPr lang="en-US" dirty="0" smtClean="0"/>
            </a:br>
            <a:r>
              <a:rPr lang="en-US" dirty="0" smtClean="0"/>
              <a:t>Bad Driver Hours</a:t>
            </a:r>
          </a:p>
        </p:txBody>
      </p:sp>
      <p:sp>
        <p:nvSpPr>
          <p:cNvPr id="8195" name="Rectangle 3"/>
          <p:cNvSpPr>
            <a:spLocks noGrp="1" noChangeArrowheads="1"/>
          </p:cNvSpPr>
          <p:nvPr>
            <p:ph type="body" idx="1"/>
          </p:nvPr>
        </p:nvSpPr>
        <p:spPr>
          <a:xfrm>
            <a:off x="228600" y="3276600"/>
            <a:ext cx="8110538" cy="2971800"/>
          </a:xfrm>
        </p:spPr>
        <p:txBody>
          <a:bodyPr/>
          <a:lstStyle/>
          <a:p>
            <a:pPr marL="457200" lvl="1" indent="0" eaLnBrk="1" hangingPunct="1">
              <a:buNone/>
            </a:pPr>
            <a:r>
              <a:rPr lang="en-US" sz="2000" dirty="0" smtClean="0"/>
              <a:t>In this example, TIMS Data show that the 3,034 Miles driven daily by TIMS routes should result in 145 Daily Driver Hours.</a:t>
            </a:r>
          </a:p>
          <a:p>
            <a:pPr marL="457200" lvl="1" indent="0" eaLnBrk="1" hangingPunct="1">
              <a:buNone/>
            </a:pPr>
            <a:endParaRPr lang="en-US" sz="2000" dirty="0"/>
          </a:p>
          <a:p>
            <a:pPr marL="457200" lvl="1" indent="0" eaLnBrk="1" hangingPunct="1">
              <a:buNone/>
            </a:pPr>
            <a:r>
              <a:rPr lang="en-US" sz="2000" dirty="0" smtClean="0"/>
              <a:t>However, the TD2-R reported 2,795 miles being driven each day while Payroll reported 178 Daily Hours being paid to drivers.</a:t>
            </a:r>
          </a:p>
          <a:p>
            <a:pPr marL="457200" lvl="1" indent="0" eaLnBrk="1" hangingPunct="1">
              <a:buNone/>
            </a:pPr>
            <a:endParaRPr lang="en-US" sz="1800" dirty="0"/>
          </a:p>
          <a:p>
            <a:pPr marL="457200" lvl="1" indent="0" eaLnBrk="1" hangingPunct="1">
              <a:buNone/>
            </a:pPr>
            <a:r>
              <a:rPr lang="en-US" sz="1800" i="1" dirty="0" smtClean="0"/>
              <a:t>Question: How can TIMS show buses doing an extra 240 miles per day in 33 less hours?</a:t>
            </a:r>
          </a:p>
          <a:p>
            <a:pPr marL="457200" lvl="1" indent="0" eaLnBrk="1" hangingPunct="1">
              <a:buNone/>
            </a:pPr>
            <a:r>
              <a:rPr lang="en-US" sz="1800" i="1" dirty="0" smtClean="0"/>
              <a:t>Answer: Driver Payroll Error – Drivers were being paid for more hours than they were driving</a:t>
            </a:r>
            <a:endParaRPr lang="en-US" sz="2000" i="1" dirty="0" smtClean="0"/>
          </a:p>
        </p:txBody>
      </p:sp>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21" t="28571" r="75159" b="53524"/>
          <a:stretch/>
        </p:blipFill>
        <p:spPr bwMode="auto">
          <a:xfrm>
            <a:off x="838200" y="1752600"/>
            <a:ext cx="1738086" cy="156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488043" y="1600200"/>
            <a:ext cx="2438400" cy="1718344"/>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52072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609600"/>
            <a:ext cx="7696200" cy="1143000"/>
          </a:xfrm>
        </p:spPr>
        <p:txBody>
          <a:bodyPr/>
          <a:lstStyle/>
          <a:p>
            <a:pPr algn="l" eaLnBrk="1" hangingPunct="1"/>
            <a:r>
              <a:rPr lang="en-US" dirty="0" smtClean="0"/>
              <a:t>TDTIMS </a:t>
            </a:r>
            <a:br>
              <a:rPr lang="en-US" dirty="0" smtClean="0"/>
            </a:br>
            <a:r>
              <a:rPr lang="en-US" dirty="0" smtClean="0"/>
              <a:t>	Bad Student Assignments</a:t>
            </a:r>
          </a:p>
        </p:txBody>
      </p:sp>
      <p:sp>
        <p:nvSpPr>
          <p:cNvPr id="8195" name="Rectangle 3"/>
          <p:cNvSpPr>
            <a:spLocks noGrp="1" noChangeArrowheads="1"/>
          </p:cNvSpPr>
          <p:nvPr>
            <p:ph type="body" idx="1"/>
          </p:nvPr>
        </p:nvSpPr>
        <p:spPr>
          <a:xfrm>
            <a:off x="381000" y="1981200"/>
            <a:ext cx="8110538" cy="2971800"/>
          </a:xfrm>
        </p:spPr>
        <p:txBody>
          <a:bodyPr/>
          <a:lstStyle/>
          <a:p>
            <a:pPr marL="457200" lvl="1" indent="0" eaLnBrk="1" hangingPunct="1">
              <a:buNone/>
            </a:pPr>
            <a:r>
              <a:rPr lang="en-US" sz="1800" dirty="0" smtClean="0"/>
              <a:t>Accurate Student Assignments are the most important piece of the Annual TDTIMS Audit as Student Distance Data (how far your riders live from school) is one of the key factors in determining your annual funding allotments.</a:t>
            </a:r>
          </a:p>
          <a:p>
            <a:pPr marL="457200" lvl="1" indent="0" eaLnBrk="1" hangingPunct="1">
              <a:buNone/>
            </a:pPr>
            <a:endParaRPr lang="en-US" sz="1800" dirty="0"/>
          </a:p>
          <a:p>
            <a:pPr marL="457200" lvl="1" indent="0" eaLnBrk="1" hangingPunct="1">
              <a:buNone/>
            </a:pPr>
            <a:r>
              <a:rPr lang="en-US" sz="1800" dirty="0" smtClean="0"/>
              <a:t>Therefore, if you do not have all of your daily bus riders assigned in TIMS, the data used to calculate your funding may be incorrect. In order for your TDTIMS Student Distance to be used in the funding formula, your TIMS Assignments must meet at least 90% of your Students Headcounts from the TD2</a:t>
            </a:r>
            <a:r>
              <a:rPr lang="en-US" sz="2000" dirty="0" smtClean="0"/>
              <a:t>.</a:t>
            </a:r>
          </a:p>
          <a:p>
            <a:pPr marL="457200" lvl="1" indent="0" eaLnBrk="1" hangingPunct="1">
              <a:buNone/>
            </a:pPr>
            <a:endParaRPr lang="en-US" sz="2000" dirty="0"/>
          </a:p>
          <a:p>
            <a:pPr marL="457200" lvl="1" indent="0" eaLnBrk="1" hangingPunct="1">
              <a:buNone/>
            </a:pPr>
            <a:r>
              <a:rPr lang="en-US" sz="2000" dirty="0" smtClean="0"/>
              <a:t>			This district submitted data with just 83% of their 			headcount riders being assigned in TIMS. As a 			result, their data could not be used in the funding 			formula. </a:t>
            </a:r>
          </a:p>
        </p:txBody>
      </p:sp>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2" t="24889" r="89444" b="56952"/>
          <a:stretch/>
        </p:blipFill>
        <p:spPr bwMode="auto">
          <a:xfrm>
            <a:off x="914400" y="4572000"/>
            <a:ext cx="1509485" cy="207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7802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609600"/>
            <a:ext cx="7696200" cy="1143000"/>
          </a:xfrm>
        </p:spPr>
        <p:txBody>
          <a:bodyPr/>
          <a:lstStyle/>
          <a:p>
            <a:pPr algn="l" eaLnBrk="1" hangingPunct="1"/>
            <a:r>
              <a:rPr lang="en-US" dirty="0" smtClean="0"/>
              <a:t>TDTIMS </a:t>
            </a:r>
            <a:br>
              <a:rPr lang="en-US" dirty="0" smtClean="0"/>
            </a:br>
            <a:r>
              <a:rPr lang="en-US" dirty="0" smtClean="0"/>
              <a:t>Minimal Student Assignments</a:t>
            </a:r>
          </a:p>
        </p:txBody>
      </p:sp>
      <p:sp>
        <p:nvSpPr>
          <p:cNvPr id="8195" name="Rectangle 3"/>
          <p:cNvSpPr>
            <a:spLocks noGrp="1" noChangeArrowheads="1"/>
          </p:cNvSpPr>
          <p:nvPr>
            <p:ph type="body" idx="1"/>
          </p:nvPr>
        </p:nvSpPr>
        <p:spPr>
          <a:xfrm>
            <a:off x="381000" y="1981200"/>
            <a:ext cx="8110538" cy="2971800"/>
          </a:xfrm>
        </p:spPr>
        <p:txBody>
          <a:bodyPr/>
          <a:lstStyle/>
          <a:p>
            <a:pPr marL="457200" lvl="1" indent="0" eaLnBrk="1" hangingPunct="1">
              <a:buNone/>
            </a:pPr>
            <a:r>
              <a:rPr lang="en-US" sz="1800" dirty="0" smtClean="0"/>
              <a:t>Since student assignments in TIMS must meet at least 90% when compared to Student Headcounts, there are some districts who, upon reaching the 90% minimum, believe they have done enough and will submit their TIMS Data as Current and Accurate.</a:t>
            </a:r>
          </a:p>
          <a:p>
            <a:pPr marL="457200" lvl="1" indent="0" eaLnBrk="1" hangingPunct="1">
              <a:buNone/>
            </a:pPr>
            <a:endParaRPr lang="en-US" sz="1800" dirty="0" smtClean="0"/>
          </a:p>
          <a:p>
            <a:pPr marL="457200" lvl="1" indent="0" eaLnBrk="1" hangingPunct="1">
              <a:buNone/>
            </a:pPr>
            <a:r>
              <a:rPr lang="en-US" sz="1800" dirty="0" smtClean="0"/>
              <a:t>In this example, the district has “passed” the audit with </a:t>
            </a:r>
          </a:p>
          <a:p>
            <a:pPr marL="457200" lvl="1" indent="0" eaLnBrk="1" hangingPunct="1">
              <a:buNone/>
            </a:pPr>
            <a:r>
              <a:rPr lang="en-US" sz="1800" dirty="0" smtClean="0"/>
              <a:t>91.58% of their Students Assigned in TIMS. However, their</a:t>
            </a:r>
          </a:p>
          <a:p>
            <a:pPr marL="457200" lvl="1" indent="0" eaLnBrk="1" hangingPunct="1">
              <a:buNone/>
            </a:pPr>
            <a:r>
              <a:rPr lang="en-US" sz="1800" dirty="0" smtClean="0"/>
              <a:t>TIMS Assignments are still short 1,070 students when </a:t>
            </a:r>
          </a:p>
          <a:p>
            <a:pPr marL="457200" lvl="1" indent="0" eaLnBrk="1" hangingPunct="1">
              <a:buNone/>
            </a:pPr>
            <a:r>
              <a:rPr lang="en-US" sz="1800" dirty="0" smtClean="0"/>
              <a:t>compared to their Student Headcounts.</a:t>
            </a:r>
            <a:endParaRPr lang="en-US" sz="1800" dirty="0"/>
          </a:p>
          <a:p>
            <a:pPr marL="457200" lvl="1" indent="0" eaLnBrk="1" hangingPunct="1">
              <a:buNone/>
            </a:pPr>
            <a:r>
              <a:rPr lang="en-US" sz="1800" dirty="0" smtClean="0"/>
              <a:t>This minimal submission can result in skewed funding for next year based on the students distances of the riders you do not have assigned in TIMS.</a:t>
            </a:r>
          </a:p>
          <a:p>
            <a:pPr marL="457200" lvl="1" indent="0" eaLnBrk="1" hangingPunct="1">
              <a:buNone/>
            </a:pPr>
            <a:endParaRPr lang="en-US" sz="1800" dirty="0"/>
          </a:p>
          <a:p>
            <a:pPr marL="457200" lvl="1" indent="0" eaLnBrk="1" hangingPunct="1">
              <a:buNone/>
            </a:pPr>
            <a:r>
              <a:rPr lang="en-US" sz="1800" i="1" dirty="0" smtClean="0"/>
              <a:t>Hint: TIMS Assigned Riders should ALWAYS be more than your actual daily ridership. Otherwise, your buses are likely to be overcrowded and, in the event of a bus accident, your passenger lists would not be accurate.</a:t>
            </a:r>
          </a:p>
          <a:p>
            <a:pPr marL="457200" lvl="1" indent="0" eaLnBrk="1" hangingPunct="1">
              <a:buNone/>
            </a:pPr>
            <a:endParaRPr lang="en-US" sz="2000" dirty="0"/>
          </a:p>
          <a:p>
            <a:pPr marL="457200" lvl="1" indent="0" eaLnBrk="1" hangingPunct="1">
              <a:buNone/>
            </a:pPr>
            <a:endParaRPr lang="en-US" sz="2000" dirty="0" smtClean="0"/>
          </a:p>
          <a:p>
            <a:pPr marL="457200" lvl="1" indent="0" eaLnBrk="1" hangingPunct="1">
              <a:buNone/>
            </a:pPr>
            <a:endParaRPr lang="en-US" sz="2000" dirty="0" smtClean="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4" t="28826" r="87857" b="51365"/>
          <a:stretch/>
        </p:blipFill>
        <p:spPr bwMode="auto">
          <a:xfrm>
            <a:off x="6705600" y="2895600"/>
            <a:ext cx="1419330" cy="195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181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6413" y="762000"/>
            <a:ext cx="8637587" cy="762000"/>
          </a:xfrm>
        </p:spPr>
        <p:txBody>
          <a:bodyPr/>
          <a:lstStyle/>
          <a:p>
            <a:pPr eaLnBrk="1" hangingPunct="1"/>
            <a:r>
              <a:rPr lang="en-US" dirty="0" smtClean="0"/>
              <a:t>Get an Early Start</a:t>
            </a:r>
          </a:p>
        </p:txBody>
      </p:sp>
      <p:sp>
        <p:nvSpPr>
          <p:cNvPr id="7171" name="Rectangle 3"/>
          <p:cNvSpPr>
            <a:spLocks noGrp="1" noChangeArrowheads="1"/>
          </p:cNvSpPr>
          <p:nvPr>
            <p:ph type="body" idx="1"/>
          </p:nvPr>
        </p:nvSpPr>
        <p:spPr/>
        <p:txBody>
          <a:bodyPr/>
          <a:lstStyle/>
          <a:p>
            <a:pPr marL="0" indent="0" eaLnBrk="1" hangingPunct="1">
              <a:buNone/>
            </a:pPr>
            <a:r>
              <a:rPr lang="en-US" sz="2400" dirty="0" smtClean="0"/>
              <a:t>Don’t wait until October 31</a:t>
            </a:r>
            <a:r>
              <a:rPr lang="en-US" sz="2400" baseline="30000" dirty="0" smtClean="0"/>
              <a:t>st</a:t>
            </a:r>
            <a:r>
              <a:rPr lang="en-US" sz="2400" dirty="0" smtClean="0"/>
              <a:t> to discover there is a problem with your TIMS Data.</a:t>
            </a:r>
          </a:p>
          <a:p>
            <a:pPr marL="0" indent="0" eaLnBrk="1" hangingPunct="1">
              <a:buNone/>
            </a:pPr>
            <a:endParaRPr lang="en-US" sz="2400" dirty="0"/>
          </a:p>
          <a:p>
            <a:pPr marL="0" indent="0" eaLnBrk="1" hangingPunct="1">
              <a:buNone/>
            </a:pPr>
            <a:r>
              <a:rPr lang="en-US" sz="2400" dirty="0" smtClean="0"/>
              <a:t>The TD2 and TD2-R contain the numbers that we compare to your TIMS Data, so get an early start and complete your own internal audit of the data.</a:t>
            </a:r>
          </a:p>
          <a:p>
            <a:pPr marL="0" indent="0" eaLnBrk="1" hangingPunct="1">
              <a:buNone/>
            </a:pPr>
            <a:endParaRPr lang="en-US" sz="2400" dirty="0"/>
          </a:p>
          <a:p>
            <a:pPr marL="0" indent="0" eaLnBrk="1" hangingPunct="1">
              <a:buNone/>
            </a:pPr>
            <a:endParaRPr lang="en-US" sz="2400" dirty="0" smtClean="0"/>
          </a:p>
          <a:p>
            <a:pPr marL="0" indent="0" eaLnBrk="1" hangingPunct="1">
              <a:buNone/>
            </a:pPr>
            <a:endParaRPr lang="en-US" sz="2400" dirty="0" smtClean="0"/>
          </a:p>
        </p:txBody>
      </p:sp>
    </p:spTree>
    <p:extLst>
      <p:ext uri="{BB962C8B-B14F-4D97-AF65-F5344CB8AC3E}">
        <p14:creationId xmlns:p14="http://schemas.microsoft.com/office/powerpoint/2010/main" val="19547272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6413" y="762000"/>
            <a:ext cx="8637587" cy="762000"/>
          </a:xfrm>
        </p:spPr>
        <p:txBody>
          <a:bodyPr/>
          <a:lstStyle/>
          <a:p>
            <a:pPr eaLnBrk="1" hangingPunct="1"/>
            <a:r>
              <a:rPr lang="en-US" dirty="0" smtClean="0"/>
              <a:t>Perform an Internal Audit</a:t>
            </a:r>
          </a:p>
        </p:txBody>
      </p:sp>
      <p:sp>
        <p:nvSpPr>
          <p:cNvPr id="7171" name="Rectangle 3"/>
          <p:cNvSpPr>
            <a:spLocks noGrp="1" noChangeArrowheads="1"/>
          </p:cNvSpPr>
          <p:nvPr>
            <p:ph type="body" idx="1"/>
          </p:nvPr>
        </p:nvSpPr>
        <p:spPr/>
        <p:txBody>
          <a:bodyPr/>
          <a:lstStyle/>
          <a:p>
            <a:pPr marL="0" indent="0" eaLnBrk="1" hangingPunct="1">
              <a:buNone/>
            </a:pPr>
            <a:r>
              <a:rPr lang="en-US" sz="2400" dirty="0" smtClean="0"/>
              <a:t>A lot of districts complete their own comparison of TIMS Data to the data submitted in the TD2 and TD2-R.</a:t>
            </a:r>
          </a:p>
          <a:p>
            <a:pPr marL="0" indent="0" eaLnBrk="1" hangingPunct="1">
              <a:buNone/>
            </a:pPr>
            <a:endParaRPr lang="en-US" sz="2400" dirty="0" smtClean="0"/>
          </a:p>
          <a:p>
            <a:pPr marL="0" indent="0" eaLnBrk="1" hangingPunct="1">
              <a:buNone/>
            </a:pPr>
            <a:r>
              <a:rPr lang="en-US" sz="2400" dirty="0" smtClean="0"/>
              <a:t>Since the TD2 and TD2-R are due a few weeks before TDTIMS, we encourage you to compare your own data at the bus level to ensure no large discrepancies are present during the submission of TDTIMS.</a:t>
            </a:r>
          </a:p>
          <a:p>
            <a:pPr marL="0" indent="0" eaLnBrk="1" hangingPunct="1">
              <a:buNone/>
            </a:pPr>
            <a:endParaRPr lang="en-US" sz="2400" dirty="0"/>
          </a:p>
          <a:p>
            <a:pPr marL="0" indent="0" eaLnBrk="1" hangingPunct="1">
              <a:buNone/>
            </a:pPr>
            <a:r>
              <a:rPr lang="en-US" sz="2000" i="1" dirty="0" smtClean="0"/>
              <a:t>Hint: Districts who utilize TIMS correctly already have the most current and accurate information available in the computer and have no worries when it comes to meeting 90% on any measure.</a:t>
            </a:r>
          </a:p>
          <a:p>
            <a:pPr marL="0" indent="0" eaLnBrk="1" hangingPunct="1">
              <a:buNone/>
            </a:pPr>
            <a:endParaRPr lang="en-US" sz="24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6413" y="762000"/>
            <a:ext cx="8637587" cy="762000"/>
          </a:xfrm>
        </p:spPr>
        <p:txBody>
          <a:bodyPr/>
          <a:lstStyle/>
          <a:p>
            <a:pPr eaLnBrk="1" hangingPunct="1"/>
            <a:r>
              <a:rPr lang="en-US" dirty="0" smtClean="0"/>
              <a:t>Perform an Internal Audit</a:t>
            </a:r>
          </a:p>
        </p:txBody>
      </p:sp>
      <p:sp>
        <p:nvSpPr>
          <p:cNvPr id="7171" name="Rectangle 3"/>
          <p:cNvSpPr>
            <a:spLocks noGrp="1" noChangeArrowheads="1"/>
          </p:cNvSpPr>
          <p:nvPr>
            <p:ph type="body" idx="1"/>
          </p:nvPr>
        </p:nvSpPr>
        <p:spPr>
          <a:xfrm>
            <a:off x="3124200" y="2057400"/>
            <a:ext cx="5715000" cy="3881437"/>
          </a:xfrm>
        </p:spPr>
        <p:txBody>
          <a:bodyPr/>
          <a:lstStyle/>
          <a:p>
            <a:pPr marL="0" indent="0" eaLnBrk="1" hangingPunct="1">
              <a:buNone/>
            </a:pPr>
            <a:r>
              <a:rPr lang="en-US" sz="2400" dirty="0" smtClean="0"/>
              <a:t>Student Counts</a:t>
            </a:r>
          </a:p>
          <a:p>
            <a:pPr marL="0" indent="0" eaLnBrk="1" hangingPunct="1">
              <a:buNone/>
            </a:pPr>
            <a:endParaRPr lang="en-US" sz="2400" dirty="0"/>
          </a:p>
          <a:p>
            <a:pPr marL="0" indent="0" eaLnBrk="1" hangingPunct="1">
              <a:buNone/>
            </a:pPr>
            <a:r>
              <a:rPr lang="en-US" sz="2400" dirty="0" smtClean="0"/>
              <a:t>The TD2 lists the Total Number of Students Transported for each bus in operation. Once the TD2 has been completed, you can compare your TIMS Assignments on each Bus to the Headcounts from each bus.</a:t>
            </a:r>
          </a:p>
          <a:p>
            <a:pPr marL="0" indent="0" eaLnBrk="1" hangingPunct="1">
              <a:buNone/>
            </a:pPr>
            <a:endParaRPr lang="en-US" sz="2400" dirty="0"/>
          </a:p>
          <a:p>
            <a:pPr marL="0" indent="0" eaLnBrk="1" hangingPunct="1">
              <a:buNone/>
            </a:pPr>
            <a:r>
              <a:rPr lang="en-US" sz="2000" i="1" dirty="0" smtClean="0"/>
              <a:t>Hint: this internal audit can help prioritize your updates on the buses that are the “most incorrect”</a:t>
            </a:r>
          </a:p>
          <a:p>
            <a:pPr marL="0" indent="0" eaLnBrk="1" hangingPunct="1">
              <a:buNone/>
            </a:pPr>
            <a:endParaRPr lang="en-US" sz="2000" i="1" dirty="0" smtClean="0"/>
          </a:p>
          <a:p>
            <a:pPr marL="0" indent="0" eaLnBrk="1" hangingPunct="1">
              <a:buNone/>
            </a:pPr>
            <a:endParaRPr lang="en-US" sz="2400" dirty="0" smtClean="0"/>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8" t="38476" r="84887" b="45651"/>
          <a:stretch/>
        </p:blipFill>
        <p:spPr bwMode="auto">
          <a:xfrm>
            <a:off x="821532" y="2438400"/>
            <a:ext cx="2228849" cy="243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5774047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6413" y="762000"/>
            <a:ext cx="8637587" cy="762000"/>
          </a:xfrm>
        </p:spPr>
        <p:txBody>
          <a:bodyPr/>
          <a:lstStyle/>
          <a:p>
            <a:pPr eaLnBrk="1" hangingPunct="1"/>
            <a:r>
              <a:rPr lang="en-US" dirty="0" smtClean="0"/>
              <a:t>Perform an Internal Audit</a:t>
            </a:r>
          </a:p>
        </p:txBody>
      </p:sp>
      <p:sp>
        <p:nvSpPr>
          <p:cNvPr id="7171" name="Rectangle 3"/>
          <p:cNvSpPr>
            <a:spLocks noGrp="1" noChangeArrowheads="1"/>
          </p:cNvSpPr>
          <p:nvPr>
            <p:ph type="body" idx="1"/>
          </p:nvPr>
        </p:nvSpPr>
        <p:spPr>
          <a:xfrm>
            <a:off x="816769" y="2043112"/>
            <a:ext cx="8077200" cy="2052637"/>
          </a:xfrm>
        </p:spPr>
        <p:txBody>
          <a:bodyPr/>
          <a:lstStyle/>
          <a:p>
            <a:pPr marL="0" indent="0" eaLnBrk="1" hangingPunct="1">
              <a:buNone/>
            </a:pPr>
            <a:r>
              <a:rPr lang="en-US" sz="2400" dirty="0" smtClean="0"/>
              <a:t>Bus Miles &amp;</a:t>
            </a:r>
          </a:p>
          <a:p>
            <a:pPr marL="0" indent="0" eaLnBrk="1" hangingPunct="1">
              <a:buNone/>
            </a:pPr>
            <a:r>
              <a:rPr lang="en-US" sz="2400" dirty="0" smtClean="0"/>
              <a:t>Driver Hours</a:t>
            </a:r>
          </a:p>
          <a:p>
            <a:pPr marL="0" indent="0" eaLnBrk="1" hangingPunct="1">
              <a:buNone/>
            </a:pPr>
            <a:endParaRPr lang="en-US" sz="2400" dirty="0" smtClean="0"/>
          </a:p>
          <a:p>
            <a:pPr marL="0" indent="0" eaLnBrk="1" hangingPunct="1">
              <a:buNone/>
            </a:pPr>
            <a:endParaRPr lang="en-US" sz="1400" dirty="0"/>
          </a:p>
          <a:p>
            <a:pPr marL="0" indent="0" eaLnBrk="1" hangingPunct="1">
              <a:buNone/>
            </a:pPr>
            <a:r>
              <a:rPr lang="en-US" sz="2400" dirty="0" smtClean="0"/>
              <a:t>The TD2-R lists the Daily Miles and Daily Driver Hours for each bus in operation. Once the TD2-R has been completed, you can compare your TIMS Miles and Hours to the TD2-R Miles and Hours for each bus.</a:t>
            </a:r>
          </a:p>
          <a:p>
            <a:pPr marL="0" indent="0" eaLnBrk="1" hangingPunct="1">
              <a:buNone/>
            </a:pPr>
            <a:endParaRPr lang="en-US" sz="2000" dirty="0" smtClean="0"/>
          </a:p>
          <a:p>
            <a:pPr marL="0" indent="0" eaLnBrk="1" hangingPunct="1">
              <a:buNone/>
            </a:pPr>
            <a:r>
              <a:rPr lang="en-US" sz="2000" i="1" dirty="0" smtClean="0"/>
              <a:t>Hint: The </a:t>
            </a:r>
            <a:r>
              <a:rPr lang="en-US" sz="2000" i="1" u="sng" dirty="0" smtClean="0"/>
              <a:t>TDTIMS Diagnostic: Route Times and Miles Detail</a:t>
            </a:r>
            <a:r>
              <a:rPr lang="en-US" sz="2000" i="1" dirty="0" smtClean="0"/>
              <a:t> will provide a bus by listing of TIMS Miles and Hours that you can use to compare </a:t>
            </a:r>
          </a:p>
          <a:p>
            <a:pPr marL="0" indent="0" eaLnBrk="1" hangingPunct="1">
              <a:buNone/>
            </a:pPr>
            <a:r>
              <a:rPr lang="en-US" sz="2000" i="1" dirty="0" smtClean="0"/>
              <a:t>to TD2-R Miles and Hours</a:t>
            </a:r>
            <a:endParaRPr lang="en-US" sz="2000" i="1" u="sng" dirty="0" smtClean="0"/>
          </a:p>
        </p:txBody>
      </p:sp>
      <p:pic>
        <p:nvPicPr>
          <p:cNvPr id="419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31" t="13333" r="55794" b="69651"/>
          <a:stretch/>
        </p:blipFill>
        <p:spPr bwMode="auto">
          <a:xfrm>
            <a:off x="3276600" y="2043112"/>
            <a:ext cx="5638800" cy="157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6413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Diagnostic Reports will help</a:t>
            </a:r>
          </a:p>
        </p:txBody>
      </p:sp>
      <p:sp>
        <p:nvSpPr>
          <p:cNvPr id="20483" name="Content Placeholder 2"/>
          <p:cNvSpPr>
            <a:spLocks noGrp="1"/>
          </p:cNvSpPr>
          <p:nvPr>
            <p:ph idx="1"/>
          </p:nvPr>
        </p:nvSpPr>
        <p:spPr/>
        <p:txBody>
          <a:bodyPr/>
          <a:lstStyle/>
          <a:p>
            <a:pPr marL="342900" lvl="2" indent="-342900" eaLnBrk="1" hangingPunct="1">
              <a:buSzTx/>
              <a:buFont typeface="Wingdings" pitchFamily="2" charset="2"/>
              <a:buChar char="w"/>
            </a:pPr>
            <a:r>
              <a:rPr lang="en-US" sz="2000" dirty="0" smtClean="0"/>
              <a:t>Stops/Runs/Routes &gt; Diagnostic: Stops Times After 5:00  PM </a:t>
            </a:r>
          </a:p>
          <a:p>
            <a:pPr marL="342900" lvl="2" indent="-342900" eaLnBrk="1" hangingPunct="1">
              <a:buSzTx/>
              <a:buFont typeface="Wingdings" pitchFamily="2" charset="2"/>
              <a:buChar char="w"/>
            </a:pPr>
            <a:r>
              <a:rPr lang="en-US" sz="2000" dirty="0" smtClean="0"/>
              <a:t>Stops/Runs/Routes &gt; Diagnostic: Stops Times Before 6:00  AM </a:t>
            </a:r>
          </a:p>
          <a:p>
            <a:pPr marL="342900" lvl="3" indent="0" eaLnBrk="1" hangingPunct="1">
              <a:buSzTx/>
              <a:buFont typeface="Wingdings" pitchFamily="2" charset="2"/>
              <a:buNone/>
            </a:pPr>
            <a:r>
              <a:rPr lang="en-US" sz="1600" dirty="0" smtClean="0"/>
              <a:t>*Note: your data is not ‘wrong’ if you have stops listed after 5:00 PM or before 6:00 AM – your goal is to have TIMS accurately reflect what is really happening with your bus routes on a typical day.</a:t>
            </a:r>
          </a:p>
          <a:p>
            <a:pPr marL="342900" lvl="3" indent="0" eaLnBrk="1" hangingPunct="1">
              <a:buSzTx/>
              <a:buFont typeface="Wingdings" pitchFamily="2" charset="2"/>
              <a:buNone/>
            </a:pPr>
            <a:endParaRPr lang="en-US" sz="1600" dirty="0" smtClean="0"/>
          </a:p>
          <a:p>
            <a:pPr marL="342900" lvl="2" indent="-342900" eaLnBrk="1" hangingPunct="1">
              <a:buSzTx/>
              <a:buFont typeface="Wingdings" pitchFamily="2" charset="2"/>
              <a:buChar char="w"/>
            </a:pPr>
            <a:r>
              <a:rPr lang="en-US" sz="2000" dirty="0" smtClean="0"/>
              <a:t>Stops/Runs/Routes &gt; Diagnostic: Route Time and Miles Summary</a:t>
            </a:r>
          </a:p>
          <a:p>
            <a:pPr marL="342900" lvl="2" indent="-342900" eaLnBrk="1" hangingPunct="1">
              <a:buSzTx/>
              <a:buFont typeface="Wingdings" pitchFamily="2" charset="2"/>
              <a:buChar char="w"/>
            </a:pPr>
            <a:r>
              <a:rPr lang="en-US" sz="2000" dirty="0" smtClean="0"/>
              <a:t>Stops/Runs/Routes &gt; Diagnostic: Route Time and Miles Detail</a:t>
            </a:r>
          </a:p>
          <a:p>
            <a:pPr marL="342900" lvl="2" indent="-342900" eaLnBrk="1" hangingPunct="1">
              <a:buSzTx/>
              <a:buFont typeface="Wingdings" pitchFamily="2" charset="2"/>
              <a:buChar char="w"/>
            </a:pPr>
            <a:r>
              <a:rPr lang="en-US" sz="2000" dirty="0" smtClean="0"/>
              <a:t>Stops/Runs/Routes &gt; Diagnostic: Neg. Times Between Runs</a:t>
            </a:r>
          </a:p>
          <a:p>
            <a:pPr marL="342900" lvl="2" indent="-342900" eaLnBrk="1" hangingPunct="1">
              <a:buSzTx/>
              <a:buFont typeface="Wingdings" pitchFamily="2" charset="2"/>
              <a:buChar char="w"/>
            </a:pPr>
            <a:r>
              <a:rPr lang="en-US" sz="2000" dirty="0" smtClean="0"/>
              <a:t>Stops/Runs/Routes &gt; Diagnostic: Runs Zero Loaded Miles</a:t>
            </a:r>
          </a:p>
          <a:p>
            <a:pPr marL="342900" lvl="2" indent="-342900" eaLnBrk="1" hangingPunct="1">
              <a:buSzTx/>
              <a:buFont typeface="Wingdings" pitchFamily="2" charset="2"/>
              <a:buChar char="w"/>
            </a:pPr>
            <a:r>
              <a:rPr lang="en-US" sz="2000" dirty="0" smtClean="0"/>
              <a:t>Bus Passes &gt; Diagnostic Route Riders </a:t>
            </a:r>
            <a:r>
              <a:rPr lang="en-US" sz="2000" dirty="0" err="1" smtClean="0"/>
              <a:t>Schdst</a:t>
            </a:r>
            <a:r>
              <a:rPr lang="en-US" sz="2000" dirty="0" smtClean="0"/>
              <a:t> &lt;= 0</a:t>
            </a:r>
          </a:p>
          <a:p>
            <a:pPr marL="342900" lvl="2" indent="-342900" eaLnBrk="1" hangingPunct="1">
              <a:buSzTx/>
              <a:buFont typeface="Wingdings" pitchFamily="2" charset="2"/>
              <a:buChar char="w"/>
            </a:pPr>
            <a:r>
              <a:rPr lang="en-US" sz="2000" dirty="0" smtClean="0"/>
              <a:t>Bus Passes &gt; Students Stop not on Rte</a:t>
            </a:r>
          </a:p>
          <a:p>
            <a:pPr marL="342900" lvl="2" indent="-342900" eaLnBrk="1" hangingPunct="1">
              <a:buSzTx/>
              <a:buFont typeface="Wingdings" pitchFamily="2" charset="2"/>
              <a:buChar char="w"/>
            </a:pPr>
            <a:endParaRPr lang="en-US" sz="2000"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43000" y="609600"/>
            <a:ext cx="8001000" cy="1143000"/>
          </a:xfrm>
        </p:spPr>
        <p:txBody>
          <a:bodyPr/>
          <a:lstStyle/>
          <a:p>
            <a:pPr eaLnBrk="1" hangingPunct="1"/>
            <a:r>
              <a:rPr lang="en-US" sz="4200" dirty="0" smtClean="0"/>
              <a:t>New Diagnostics to Identify Students Missing PowerSchool ID</a:t>
            </a:r>
          </a:p>
        </p:txBody>
      </p:sp>
      <p:sp>
        <p:nvSpPr>
          <p:cNvPr id="20483" name="Content Placeholder 2"/>
          <p:cNvSpPr>
            <a:spLocks noGrp="1"/>
          </p:cNvSpPr>
          <p:nvPr>
            <p:ph idx="1"/>
          </p:nvPr>
        </p:nvSpPr>
        <p:spPr/>
        <p:txBody>
          <a:bodyPr/>
          <a:lstStyle/>
          <a:p>
            <a:pPr marL="342900" lvl="2" indent="-342900" eaLnBrk="1" hangingPunct="1">
              <a:buSzTx/>
              <a:buFont typeface="Wingdings" pitchFamily="2" charset="2"/>
              <a:buChar char="w"/>
            </a:pPr>
            <a:endParaRPr lang="en-US" sz="2000" dirty="0" smtClean="0"/>
          </a:p>
          <a:p>
            <a:pPr eaLnBrk="1" hangingPunct="1"/>
            <a:endParaRPr lang="en-US" dirty="0" smtClean="0"/>
          </a:p>
        </p:txBody>
      </p:sp>
      <p:sp>
        <p:nvSpPr>
          <p:cNvPr id="4" name="Content Placeholder 2"/>
          <p:cNvSpPr txBox="1">
            <a:spLocks/>
          </p:cNvSpPr>
          <p:nvPr/>
        </p:nvSpPr>
        <p:spPr bwMode="auto">
          <a:xfrm>
            <a:off x="685800" y="1981200"/>
            <a:ext cx="8382000" cy="3957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a:lstStyle>
          <a:p>
            <a:pPr marL="0" lvl="2" indent="0" eaLnBrk="1" hangingPunct="1">
              <a:buSzTx/>
              <a:buNone/>
            </a:pPr>
            <a:r>
              <a:rPr lang="en-US" sz="2000" kern="0" dirty="0" smtClean="0"/>
              <a:t>TDTIMS Data from 2 Years ago (2014-2015) contained over 8,300 student records without a PowerSchool ID. Almost 7,000 of these students were assigned bus riders.</a:t>
            </a:r>
          </a:p>
          <a:p>
            <a:pPr marL="685800" lvl="3" indent="-342900" eaLnBrk="1" hangingPunct="1">
              <a:buSzTx/>
              <a:buFont typeface="Arial" panose="020B0604020202020204" pitchFamily="34" charset="0"/>
              <a:buChar char="•"/>
            </a:pPr>
            <a:r>
              <a:rPr lang="en-US" sz="1600" kern="0" dirty="0" smtClean="0"/>
              <a:t>61 LEAs submitted at least one student without a PowerSchool ID as part of TDTIMS.</a:t>
            </a:r>
          </a:p>
          <a:p>
            <a:pPr marL="685800" lvl="3" indent="-342900" eaLnBrk="1" hangingPunct="1">
              <a:buSzTx/>
              <a:buFont typeface="Arial" panose="020B0604020202020204" pitchFamily="34" charset="0"/>
              <a:buChar char="•"/>
            </a:pPr>
            <a:r>
              <a:rPr lang="en-US" sz="1600" kern="0" dirty="0" smtClean="0"/>
              <a:t>One LEA submitted nearly 4,300 bus riders without a PowerSchool ID</a:t>
            </a:r>
          </a:p>
          <a:p>
            <a:pPr marL="0" lvl="2" indent="0" eaLnBrk="1" hangingPunct="1">
              <a:buSzTx/>
              <a:buNone/>
            </a:pPr>
            <a:r>
              <a:rPr lang="en-US" sz="2000" kern="0" dirty="0" smtClean="0"/>
              <a:t>In an effort to prevent this, we encouraged all LEAs to avoid hand entering students into TIMS and to complete a Student Upload (UPSTU) from PowerSchool if they discovered they were missing students in TIMS. </a:t>
            </a:r>
          </a:p>
          <a:p>
            <a:pPr marL="0" lvl="2" indent="0" eaLnBrk="1" hangingPunct="1">
              <a:buSzTx/>
              <a:buNone/>
            </a:pPr>
            <a:r>
              <a:rPr lang="en-US" sz="2000" kern="0" dirty="0" smtClean="0"/>
              <a:t>As a result of this effort, there was a reduction in these records for the 2015-2016 TDTIMS submissions.</a:t>
            </a:r>
          </a:p>
          <a:p>
            <a:pPr marL="685800" lvl="3" indent="-342900" eaLnBrk="1" hangingPunct="1">
              <a:buSzTx/>
              <a:buFont typeface="Arial" panose="020B0604020202020204" pitchFamily="34" charset="0"/>
              <a:buChar char="•"/>
            </a:pPr>
            <a:r>
              <a:rPr lang="en-US" sz="1600" kern="0" dirty="0" smtClean="0"/>
              <a:t>There were 5,200 students records without a PowerSchool ID from 29 LEAs, and 2,141 of those were assigned bus riders. </a:t>
            </a:r>
          </a:p>
          <a:p>
            <a:pPr marL="685800" lvl="3" indent="-342900" eaLnBrk="1" hangingPunct="1">
              <a:buSzTx/>
              <a:buFont typeface="Arial" panose="020B0604020202020204" pitchFamily="34" charset="0"/>
              <a:buChar char="•"/>
            </a:pPr>
            <a:r>
              <a:rPr lang="en-US" sz="1600" kern="0" dirty="0" smtClean="0"/>
              <a:t>86% of the assigned riders without a PowerSchool ID (1,844 records) were from 3 of the 29 LEAs.</a:t>
            </a:r>
            <a:endParaRPr lang="en-US" sz="1600" kern="0" dirty="0"/>
          </a:p>
          <a:p>
            <a:pPr marL="0" lvl="2" indent="0" eaLnBrk="1" hangingPunct="1">
              <a:buSzTx/>
              <a:buNone/>
            </a:pPr>
            <a:r>
              <a:rPr lang="en-US" sz="2000" kern="0" dirty="0" smtClean="0"/>
              <a:t>The goal is to have Zero Students without a PS ID across All LEAs</a:t>
            </a:r>
          </a:p>
          <a:p>
            <a:pPr marL="342900" lvl="2" indent="-342900" eaLnBrk="1" hangingPunct="1">
              <a:buClr>
                <a:srgbClr val="003366"/>
              </a:buClr>
              <a:buSzTx/>
              <a:buFont typeface="Wingdings" pitchFamily="2" charset="2"/>
              <a:buChar char="w"/>
            </a:pPr>
            <a:endParaRPr lang="en-US" sz="1600" kern="0" dirty="0">
              <a:solidFill>
                <a:srgbClr val="003366"/>
              </a:solidFill>
            </a:endParaRPr>
          </a:p>
          <a:p>
            <a:pPr marL="0" lvl="2" indent="0" eaLnBrk="1" hangingPunct="1">
              <a:buSzTx/>
              <a:buNone/>
            </a:pPr>
            <a:endParaRPr lang="en-US" sz="2000" kern="0" dirty="0" smtClean="0"/>
          </a:p>
          <a:p>
            <a:pPr marL="0" lvl="2" indent="0" eaLnBrk="1" hangingPunct="1">
              <a:buSzTx/>
              <a:buNone/>
            </a:pPr>
            <a:r>
              <a:rPr lang="en-US" sz="2000" kern="0" dirty="0" smtClean="0"/>
              <a:t> </a:t>
            </a:r>
          </a:p>
          <a:p>
            <a:pPr marL="342900" lvl="2" indent="-342900" eaLnBrk="1" hangingPunct="1">
              <a:buSzTx/>
              <a:buFont typeface="Wingdings" pitchFamily="2" charset="2"/>
              <a:buChar char="w"/>
            </a:pPr>
            <a:endParaRPr lang="en-US" sz="2000" kern="0" dirty="0" smtClean="0"/>
          </a:p>
          <a:p>
            <a:pPr eaLnBrk="1" hangingPunct="1"/>
            <a:endParaRPr lang="en-US" kern="0" dirty="0" smtClean="0"/>
          </a:p>
        </p:txBody>
      </p:sp>
    </p:spTree>
    <p:extLst>
      <p:ext uri="{BB962C8B-B14F-4D97-AF65-F5344CB8AC3E}">
        <p14:creationId xmlns:p14="http://schemas.microsoft.com/office/powerpoint/2010/main" val="3608079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TDTIMS</a:t>
            </a:r>
          </a:p>
        </p:txBody>
      </p:sp>
      <p:sp>
        <p:nvSpPr>
          <p:cNvPr id="5123" name="Rectangle 3"/>
          <p:cNvSpPr>
            <a:spLocks noGrp="1" noChangeArrowheads="1"/>
          </p:cNvSpPr>
          <p:nvPr>
            <p:ph type="body" idx="1"/>
          </p:nvPr>
        </p:nvSpPr>
        <p:spPr>
          <a:xfrm>
            <a:off x="457200" y="2214563"/>
            <a:ext cx="8310563" cy="3881437"/>
          </a:xfrm>
        </p:spPr>
        <p:txBody>
          <a:bodyPr/>
          <a:lstStyle/>
          <a:p>
            <a:pPr eaLnBrk="1" hangingPunct="1">
              <a:lnSpc>
                <a:spcPct val="80000"/>
              </a:lnSpc>
            </a:pPr>
            <a:r>
              <a:rPr lang="en-US" sz="2800" dirty="0" smtClean="0"/>
              <a:t>Your computerized Bus Routes should be a nearly perfect representation of what your buses are doing throughout a typical school day. </a:t>
            </a:r>
          </a:p>
          <a:p>
            <a:pPr eaLnBrk="1" hangingPunct="1">
              <a:lnSpc>
                <a:spcPct val="80000"/>
              </a:lnSpc>
              <a:buNone/>
            </a:pPr>
            <a:r>
              <a:rPr lang="en-US" sz="2400" dirty="0" smtClean="0"/>
              <a:t>	This includes…</a:t>
            </a:r>
          </a:p>
          <a:p>
            <a:pPr lvl="1" eaLnBrk="1" hangingPunct="1">
              <a:lnSpc>
                <a:spcPct val="80000"/>
              </a:lnSpc>
            </a:pPr>
            <a:r>
              <a:rPr lang="en-US" sz="2400" dirty="0" smtClean="0"/>
              <a:t>The location of where buses park during school hours and where they park overnight.</a:t>
            </a:r>
          </a:p>
          <a:p>
            <a:pPr lvl="1" eaLnBrk="1" hangingPunct="1">
              <a:lnSpc>
                <a:spcPct val="80000"/>
              </a:lnSpc>
            </a:pPr>
            <a:r>
              <a:rPr lang="en-US" sz="2400" dirty="0" smtClean="0"/>
              <a:t>The location of each bus stop, in the correct order, from begging to end </a:t>
            </a:r>
          </a:p>
          <a:p>
            <a:pPr lvl="1" eaLnBrk="1" hangingPunct="1">
              <a:lnSpc>
                <a:spcPct val="80000"/>
              </a:lnSpc>
            </a:pPr>
            <a:r>
              <a:rPr lang="en-US" sz="2400" dirty="0" smtClean="0"/>
              <a:t>The approximate time at each stop (give or take a few minutes)</a:t>
            </a:r>
          </a:p>
          <a:p>
            <a:pPr lvl="1" eaLnBrk="1" hangingPunct="1">
              <a:lnSpc>
                <a:spcPct val="80000"/>
              </a:lnSpc>
            </a:pPr>
            <a:r>
              <a:rPr lang="en-US" sz="2400" dirty="0" smtClean="0"/>
              <a:t>Each stop also needs the correct students assigned so that Passenger Lists are accurate and can be relied upon by your district</a:t>
            </a:r>
          </a:p>
          <a:p>
            <a:pPr lvl="1" eaLnBrk="1" hangingPunct="1">
              <a:lnSpc>
                <a:spcPct val="80000"/>
              </a:lnSpc>
              <a:buNone/>
            </a:pPr>
            <a:endParaRPr lang="en-US" sz="2000" dirty="0" smtClean="0"/>
          </a:p>
          <a:p>
            <a:pPr lvl="1" eaLnBrk="1" hangingPunct="1">
              <a:lnSpc>
                <a:spcPct val="80000"/>
              </a:lnSpc>
            </a:pPr>
            <a:endParaRPr lang="en-US" sz="2400" dirty="0" smtClean="0"/>
          </a:p>
        </p:txBody>
      </p:sp>
    </p:spTree>
    <p:extLst>
      <p:ext uri="{BB962C8B-B14F-4D97-AF65-F5344CB8AC3E}">
        <p14:creationId xmlns:p14="http://schemas.microsoft.com/office/powerpoint/2010/main" val="321144987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43000" y="609600"/>
            <a:ext cx="8001000" cy="1143000"/>
          </a:xfrm>
        </p:spPr>
        <p:txBody>
          <a:bodyPr/>
          <a:lstStyle/>
          <a:p>
            <a:pPr eaLnBrk="1" hangingPunct="1"/>
            <a:r>
              <a:rPr lang="en-US" sz="4200" dirty="0" smtClean="0"/>
              <a:t>New Diagnostics to Identify Students Missing PowerSchool ID</a:t>
            </a:r>
          </a:p>
        </p:txBody>
      </p:sp>
      <p:sp>
        <p:nvSpPr>
          <p:cNvPr id="20483" name="Content Placeholder 2"/>
          <p:cNvSpPr>
            <a:spLocks noGrp="1"/>
          </p:cNvSpPr>
          <p:nvPr>
            <p:ph idx="1"/>
          </p:nvPr>
        </p:nvSpPr>
        <p:spPr/>
        <p:txBody>
          <a:bodyPr/>
          <a:lstStyle/>
          <a:p>
            <a:pPr marL="342900" lvl="2" indent="-342900" eaLnBrk="1" hangingPunct="1">
              <a:buSzTx/>
              <a:buFont typeface="Wingdings" pitchFamily="2" charset="2"/>
              <a:buChar char="w"/>
            </a:pPr>
            <a:endParaRPr lang="en-US" sz="2000" dirty="0" smtClean="0"/>
          </a:p>
          <a:p>
            <a:pPr eaLnBrk="1" hangingPunct="1"/>
            <a:endParaRPr lang="en-US" dirty="0" smtClean="0"/>
          </a:p>
        </p:txBody>
      </p:sp>
      <p:sp>
        <p:nvSpPr>
          <p:cNvPr id="4" name="Content Placeholder 2"/>
          <p:cNvSpPr txBox="1">
            <a:spLocks/>
          </p:cNvSpPr>
          <p:nvPr/>
        </p:nvSpPr>
        <p:spPr bwMode="auto">
          <a:xfrm>
            <a:off x="685800" y="2057400"/>
            <a:ext cx="8382000" cy="3957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a:lstStyle>
          <a:p>
            <a:pPr marL="0" lvl="2" indent="0" eaLnBrk="1" hangingPunct="1">
              <a:buSzTx/>
              <a:buNone/>
            </a:pPr>
            <a:r>
              <a:rPr lang="en-US" sz="2000" kern="0" dirty="0" smtClean="0"/>
              <a:t>There are two new diagnostics in TIMS to identify students and bus riders who are missing a PowerSchool ID.</a:t>
            </a:r>
          </a:p>
          <a:p>
            <a:pPr marL="0" lvl="2" indent="0" eaLnBrk="1" hangingPunct="1">
              <a:buSzTx/>
              <a:buNone/>
            </a:pPr>
            <a:endParaRPr lang="en-US" sz="2000" kern="0" dirty="0" smtClean="0"/>
          </a:p>
          <a:p>
            <a:pPr marL="685800" lvl="3" indent="-342900" eaLnBrk="1" hangingPunct="1">
              <a:buClr>
                <a:srgbClr val="003366"/>
              </a:buClr>
              <a:buSzTx/>
            </a:pPr>
            <a:r>
              <a:rPr lang="en-US" sz="1800" kern="0" dirty="0" smtClean="0">
                <a:solidFill>
                  <a:srgbClr val="003366"/>
                </a:solidFill>
              </a:rPr>
              <a:t>All Students and Transportation </a:t>
            </a:r>
            <a:r>
              <a:rPr lang="en-US" sz="1800" kern="0" dirty="0">
                <a:solidFill>
                  <a:srgbClr val="003366"/>
                </a:solidFill>
              </a:rPr>
              <a:t>&gt; </a:t>
            </a:r>
            <a:r>
              <a:rPr lang="en-US" sz="1800" kern="0" dirty="0" smtClean="0">
                <a:solidFill>
                  <a:srgbClr val="003366"/>
                </a:solidFill>
              </a:rPr>
              <a:t>Diagnostic: Students Missing PowerSchool ID</a:t>
            </a:r>
          </a:p>
          <a:p>
            <a:pPr marL="685800" lvl="3" indent="-342900" eaLnBrk="1" hangingPunct="1">
              <a:buClr>
                <a:srgbClr val="003366"/>
              </a:buClr>
              <a:buSzTx/>
            </a:pPr>
            <a:r>
              <a:rPr lang="en-US" sz="1800" kern="0" dirty="0">
                <a:solidFill>
                  <a:srgbClr val="003366"/>
                </a:solidFill>
              </a:rPr>
              <a:t>All Students and Transportation &gt; Diagnostic: </a:t>
            </a:r>
            <a:r>
              <a:rPr lang="en-US" sz="1800" kern="0" dirty="0" smtClean="0">
                <a:solidFill>
                  <a:srgbClr val="003366"/>
                </a:solidFill>
              </a:rPr>
              <a:t>Riders </a:t>
            </a:r>
            <a:r>
              <a:rPr lang="en-US" sz="1800" kern="0" dirty="0">
                <a:solidFill>
                  <a:srgbClr val="003366"/>
                </a:solidFill>
              </a:rPr>
              <a:t>Missing PowerSchool </a:t>
            </a:r>
            <a:r>
              <a:rPr lang="en-US" sz="1800" kern="0" dirty="0" smtClean="0">
                <a:solidFill>
                  <a:srgbClr val="003366"/>
                </a:solidFill>
              </a:rPr>
              <a:t>ID</a:t>
            </a:r>
          </a:p>
          <a:p>
            <a:pPr marL="0" lvl="2" indent="0" eaLnBrk="1" hangingPunct="1">
              <a:buClr>
                <a:srgbClr val="003366"/>
              </a:buClr>
              <a:buSzTx/>
              <a:buNone/>
            </a:pPr>
            <a:endParaRPr lang="en-US" sz="1600" kern="0" dirty="0" smtClean="0">
              <a:solidFill>
                <a:srgbClr val="003366"/>
              </a:solidFill>
            </a:endParaRPr>
          </a:p>
          <a:p>
            <a:pPr marL="0" lvl="2" indent="0" eaLnBrk="1" hangingPunct="1">
              <a:buClr>
                <a:srgbClr val="003366"/>
              </a:buClr>
              <a:buSzTx/>
              <a:buNone/>
            </a:pPr>
            <a:r>
              <a:rPr lang="en-US" sz="1600" kern="0" dirty="0" smtClean="0">
                <a:solidFill>
                  <a:srgbClr val="003366"/>
                </a:solidFill>
              </a:rPr>
              <a:t>Moving forward, LEAs should avoid hand entering any students into TIMS. All student records should be brought into TIMS by completing an UPSTU using the TIMS Extract from PowerSchool.</a:t>
            </a:r>
            <a:endParaRPr lang="en-US" kern="0" dirty="0"/>
          </a:p>
          <a:p>
            <a:pPr marL="0" lvl="2" indent="0" eaLnBrk="1" hangingPunct="1">
              <a:buClr>
                <a:srgbClr val="003366"/>
              </a:buClr>
              <a:buSzTx/>
              <a:buNone/>
            </a:pPr>
            <a:endParaRPr lang="en-US" sz="1600" kern="0" dirty="0" smtClean="0">
              <a:solidFill>
                <a:srgbClr val="003366"/>
              </a:solidFill>
            </a:endParaRPr>
          </a:p>
          <a:p>
            <a:pPr marL="0" lvl="2" indent="0" eaLnBrk="1" hangingPunct="1">
              <a:buClr>
                <a:srgbClr val="003366"/>
              </a:buClr>
              <a:buSzTx/>
              <a:buNone/>
            </a:pPr>
            <a:r>
              <a:rPr lang="en-US" sz="1600" kern="0" dirty="0" smtClean="0">
                <a:solidFill>
                  <a:srgbClr val="003366"/>
                </a:solidFill>
              </a:rPr>
              <a:t>Please review the results of the new diagnostics and make sure all Bus Riders have a valid PowerSchool ID prior to submitting TDTIMS. Bus Riders missing a PowerSchool ID will not be applied toward annual funding allotments. </a:t>
            </a:r>
          </a:p>
          <a:p>
            <a:pPr marL="0" lvl="2" indent="0" eaLnBrk="1" hangingPunct="1">
              <a:buClr>
                <a:srgbClr val="003366"/>
              </a:buClr>
              <a:buSzTx/>
              <a:buNone/>
            </a:pPr>
            <a:endParaRPr lang="en-US" sz="1600" kern="0" dirty="0" smtClean="0">
              <a:solidFill>
                <a:srgbClr val="003366"/>
              </a:solidFill>
            </a:endParaRPr>
          </a:p>
          <a:p>
            <a:pPr marL="0" lvl="2" indent="0" eaLnBrk="1" hangingPunct="1">
              <a:buClr>
                <a:srgbClr val="003366"/>
              </a:buClr>
              <a:buSzTx/>
              <a:buNone/>
            </a:pPr>
            <a:r>
              <a:rPr lang="en-US" sz="1600" kern="0" dirty="0">
                <a:solidFill>
                  <a:srgbClr val="003366"/>
                </a:solidFill>
              </a:rPr>
              <a:t>At the very least, LEAs will need to hand enter the missing PowerSchool ID into TIMS for all assigned Bus Riders.</a:t>
            </a:r>
          </a:p>
          <a:p>
            <a:pPr marL="0" lvl="2" indent="0" eaLnBrk="1" hangingPunct="1">
              <a:buClr>
                <a:srgbClr val="003366"/>
              </a:buClr>
              <a:buSzTx/>
              <a:buNone/>
            </a:pPr>
            <a:endParaRPr lang="en-US" sz="1600" kern="0" dirty="0">
              <a:solidFill>
                <a:srgbClr val="003366"/>
              </a:solidFill>
            </a:endParaRPr>
          </a:p>
          <a:p>
            <a:pPr marL="0" lvl="2" indent="0" eaLnBrk="1" hangingPunct="1">
              <a:buClr>
                <a:srgbClr val="003366"/>
              </a:buClr>
              <a:buSzTx/>
              <a:buNone/>
            </a:pPr>
            <a:endParaRPr lang="en-US" sz="1600" kern="0" dirty="0" smtClean="0">
              <a:solidFill>
                <a:srgbClr val="003366"/>
              </a:solidFill>
            </a:endParaRPr>
          </a:p>
        </p:txBody>
      </p:sp>
    </p:spTree>
    <p:extLst>
      <p:ext uri="{BB962C8B-B14F-4D97-AF65-F5344CB8AC3E}">
        <p14:creationId xmlns:p14="http://schemas.microsoft.com/office/powerpoint/2010/main" val="11635900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Other Things to Check</a:t>
            </a:r>
          </a:p>
        </p:txBody>
      </p:sp>
      <p:sp>
        <p:nvSpPr>
          <p:cNvPr id="19459" name="Text Box 4"/>
          <p:cNvSpPr txBox="1">
            <a:spLocks noChangeArrowheads="1"/>
          </p:cNvSpPr>
          <p:nvPr/>
        </p:nvSpPr>
        <p:spPr bwMode="auto">
          <a:xfrm>
            <a:off x="700088" y="2157413"/>
            <a:ext cx="8139112" cy="4450449"/>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accent2"/>
              </a:buClr>
              <a:buFont typeface="Wingdings" pitchFamily="2" charset="2"/>
              <a:buChar char="w"/>
            </a:pPr>
            <a:r>
              <a:rPr lang="en-US" sz="2800" b="1" dirty="0">
                <a:latin typeface="Times New Roman" pitchFamily="18" charset="0"/>
              </a:rPr>
              <a:t>Examine the data for completeness before generating the reports</a:t>
            </a:r>
            <a:r>
              <a:rPr lang="en-US" sz="2800" b="1" dirty="0" smtClean="0">
                <a:latin typeface="Times New Roman" pitchFamily="18" charset="0"/>
              </a:rPr>
              <a:t>:</a:t>
            </a:r>
          </a:p>
          <a:p>
            <a:pPr eaLnBrk="1" hangingPunct="1">
              <a:lnSpc>
                <a:spcPct val="90000"/>
              </a:lnSpc>
              <a:spcBef>
                <a:spcPct val="20000"/>
              </a:spcBef>
              <a:buClr>
                <a:schemeClr val="accent2"/>
              </a:buClr>
              <a:buFont typeface="Wingdings" pitchFamily="2" charset="2"/>
              <a:buChar char="w"/>
            </a:pPr>
            <a:endParaRPr lang="en-US" sz="2800" b="1" dirty="0">
              <a:latin typeface="Times New Roman" pitchFamily="18" charset="0"/>
            </a:endParaRPr>
          </a:p>
          <a:p>
            <a:pPr lvl="1" eaLnBrk="1" hangingPunct="1">
              <a:buFontTx/>
              <a:buChar char="•"/>
            </a:pPr>
            <a:r>
              <a:rPr lang="en-US" sz="2000" dirty="0">
                <a:latin typeface="Times New Roman" pitchFamily="18" charset="0"/>
              </a:rPr>
              <a:t>Are your Bell Times Correct?</a:t>
            </a:r>
          </a:p>
          <a:p>
            <a:pPr lvl="1" eaLnBrk="1" hangingPunct="1">
              <a:buFontTx/>
              <a:buChar char="•"/>
            </a:pPr>
            <a:r>
              <a:rPr lang="en-US" sz="2000" dirty="0">
                <a:latin typeface="Times New Roman" pitchFamily="18" charset="0"/>
              </a:rPr>
              <a:t>Are all riders located and assigned to stops?</a:t>
            </a:r>
          </a:p>
          <a:p>
            <a:pPr lvl="1" eaLnBrk="1" hangingPunct="1">
              <a:buFontTx/>
              <a:buChar char="•"/>
            </a:pPr>
            <a:r>
              <a:rPr lang="en-US" sz="2000" dirty="0">
                <a:latin typeface="Times New Roman" pitchFamily="18" charset="0"/>
              </a:rPr>
              <a:t>Are all riders on routes?</a:t>
            </a:r>
          </a:p>
          <a:p>
            <a:pPr lvl="1" eaLnBrk="1" hangingPunct="1">
              <a:buFontTx/>
              <a:buChar char="•"/>
            </a:pPr>
            <a:r>
              <a:rPr lang="en-US" sz="2000" dirty="0">
                <a:latin typeface="Times New Roman" pitchFamily="18" charset="0"/>
              </a:rPr>
              <a:t>Do both AM and PM runs exist and are they placed on routes?</a:t>
            </a:r>
          </a:p>
          <a:p>
            <a:pPr lvl="1" eaLnBrk="1" hangingPunct="1">
              <a:buFontTx/>
              <a:buChar char="•"/>
            </a:pPr>
            <a:r>
              <a:rPr lang="en-US" sz="2000" dirty="0">
                <a:latin typeface="Times New Roman" pitchFamily="18" charset="0"/>
              </a:rPr>
              <a:t>Do you have any runs with zero mileage due to incomplete run directions?</a:t>
            </a:r>
          </a:p>
          <a:p>
            <a:pPr lvl="1" eaLnBrk="1" hangingPunct="1">
              <a:buFontTx/>
              <a:buChar char="•"/>
            </a:pPr>
            <a:r>
              <a:rPr lang="en-US" sz="2000" dirty="0">
                <a:latin typeface="Times New Roman" pitchFamily="18" charset="0"/>
              </a:rPr>
              <a:t>For routes serving multiple </a:t>
            </a:r>
            <a:r>
              <a:rPr lang="en-US" sz="2000" dirty="0" smtClean="0">
                <a:latin typeface="Times New Roman" pitchFamily="18" charset="0"/>
              </a:rPr>
              <a:t>runs AM and/or PM, </a:t>
            </a:r>
            <a:r>
              <a:rPr lang="en-US" sz="2000" dirty="0">
                <a:latin typeface="Times New Roman" pitchFamily="18" charset="0"/>
              </a:rPr>
              <a:t>is the slack time between runs valid?</a:t>
            </a:r>
          </a:p>
          <a:p>
            <a:pPr lvl="1" eaLnBrk="1" hangingPunct="1">
              <a:buFontTx/>
              <a:buChar char="•"/>
            </a:pPr>
            <a:r>
              <a:rPr lang="en-US" sz="2000" dirty="0">
                <a:latin typeface="Times New Roman" pitchFamily="18" charset="0"/>
              </a:rPr>
              <a:t>Have you included special needs runs and routes?</a:t>
            </a:r>
          </a:p>
          <a:p>
            <a:pPr eaLnBrk="1" hangingPunct="1">
              <a:lnSpc>
                <a:spcPct val="90000"/>
              </a:lnSpc>
              <a:spcBef>
                <a:spcPct val="20000"/>
              </a:spcBef>
              <a:buClr>
                <a:schemeClr val="accent2"/>
              </a:buClr>
              <a:buFont typeface="Wingdings" pitchFamily="2" charset="2"/>
              <a:buNone/>
            </a:pPr>
            <a:endParaRPr lang="en-US" sz="20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2016-2017</a:t>
            </a:r>
            <a:br>
              <a:rPr lang="en-US" dirty="0" smtClean="0"/>
            </a:br>
            <a:r>
              <a:rPr lang="en-US" dirty="0" smtClean="0"/>
              <a:t> TDTIMS Deadline</a:t>
            </a:r>
          </a:p>
        </p:txBody>
      </p:sp>
      <p:sp>
        <p:nvSpPr>
          <p:cNvPr id="5123" name="Rectangle 3"/>
          <p:cNvSpPr>
            <a:spLocks noGrp="1" noChangeArrowheads="1"/>
          </p:cNvSpPr>
          <p:nvPr>
            <p:ph type="body" idx="1"/>
          </p:nvPr>
        </p:nvSpPr>
        <p:spPr>
          <a:xfrm>
            <a:off x="685800" y="2214563"/>
            <a:ext cx="8381999" cy="3881437"/>
          </a:xfrm>
        </p:spPr>
        <p:txBody>
          <a:bodyPr/>
          <a:lstStyle/>
          <a:p>
            <a:pPr marL="0" indent="0" algn="ctr" eaLnBrk="1" hangingPunct="1">
              <a:lnSpc>
                <a:spcPct val="80000"/>
              </a:lnSpc>
              <a:buNone/>
            </a:pPr>
            <a:endParaRPr lang="en-US" dirty="0" smtClean="0"/>
          </a:p>
          <a:p>
            <a:pPr marL="0" indent="0" algn="ctr" eaLnBrk="1" hangingPunct="1">
              <a:lnSpc>
                <a:spcPct val="80000"/>
              </a:lnSpc>
              <a:buNone/>
            </a:pPr>
            <a:r>
              <a:rPr lang="en-US" dirty="0" smtClean="0"/>
              <a:t>The 2016-2017 TDTIMS Deadline </a:t>
            </a:r>
          </a:p>
          <a:p>
            <a:pPr marL="0" indent="0" algn="ctr" eaLnBrk="1" hangingPunct="1">
              <a:lnSpc>
                <a:spcPct val="80000"/>
              </a:lnSpc>
              <a:buNone/>
            </a:pPr>
            <a:r>
              <a:rPr lang="en-US" dirty="0" smtClean="0"/>
              <a:t>is </a:t>
            </a:r>
          </a:p>
          <a:p>
            <a:pPr marL="0" indent="0" algn="ctr" eaLnBrk="1" hangingPunct="1">
              <a:lnSpc>
                <a:spcPct val="80000"/>
              </a:lnSpc>
              <a:buNone/>
            </a:pPr>
            <a:r>
              <a:rPr lang="en-US" dirty="0" smtClean="0"/>
              <a:t>Tuesday November 1</a:t>
            </a:r>
            <a:r>
              <a:rPr lang="en-US" baseline="30000" dirty="0" smtClean="0"/>
              <a:t>st</a:t>
            </a:r>
            <a:r>
              <a:rPr lang="en-US" dirty="0" smtClean="0"/>
              <a:t>, 2016</a:t>
            </a:r>
          </a:p>
          <a:p>
            <a:pPr marL="0" indent="0" algn="ctr" eaLnBrk="1" hangingPunct="1">
              <a:lnSpc>
                <a:spcPct val="80000"/>
              </a:lnSpc>
              <a:buNone/>
            </a:pPr>
            <a:endParaRPr lang="en-US" sz="2000" dirty="0" smtClean="0"/>
          </a:p>
          <a:p>
            <a:pPr marL="0" indent="0" algn="ctr" eaLnBrk="1" hangingPunct="1">
              <a:lnSpc>
                <a:spcPct val="80000"/>
              </a:lnSpc>
              <a:buNone/>
            </a:pPr>
            <a:endParaRPr lang="en-US" sz="2000" dirty="0" smtClean="0"/>
          </a:p>
          <a:p>
            <a:pPr marL="0" indent="0" algn="ctr" eaLnBrk="1" hangingPunct="1">
              <a:lnSpc>
                <a:spcPct val="80000"/>
              </a:lnSpc>
              <a:buNone/>
            </a:pPr>
            <a:r>
              <a:rPr lang="en-US" sz="2000" dirty="0" smtClean="0"/>
              <a:t>All Districts must submit Updated and Current TDTIMS Data </a:t>
            </a:r>
          </a:p>
          <a:p>
            <a:pPr marL="0" indent="0" algn="ctr" eaLnBrk="1" hangingPunct="1">
              <a:lnSpc>
                <a:spcPct val="80000"/>
              </a:lnSpc>
              <a:buNone/>
            </a:pPr>
            <a:r>
              <a:rPr lang="en-US" sz="2000" dirty="0" smtClean="0"/>
              <a:t>by Tuesday November 1</a:t>
            </a:r>
            <a:r>
              <a:rPr lang="en-US" sz="2000" baseline="30000" dirty="0" smtClean="0"/>
              <a:t>st</a:t>
            </a:r>
            <a:r>
              <a:rPr lang="en-US" sz="2000" dirty="0" smtClean="0"/>
              <a:t>, 2016.</a:t>
            </a:r>
          </a:p>
          <a:p>
            <a:pPr marL="0" indent="0" eaLnBrk="1" hangingPunct="1">
              <a:lnSpc>
                <a:spcPct val="80000"/>
              </a:lnSpc>
              <a:buNone/>
            </a:pPr>
            <a:endParaRPr lang="en-US" sz="2000" dirty="0"/>
          </a:p>
          <a:p>
            <a:pPr marL="0" indent="0" eaLnBrk="1" hangingPunct="1">
              <a:lnSpc>
                <a:spcPct val="80000"/>
              </a:lnSpc>
              <a:buNone/>
            </a:pPr>
            <a:endParaRPr lang="en-US" sz="2000" dirty="0"/>
          </a:p>
          <a:p>
            <a:pPr marL="0" indent="0" eaLnBrk="1" hangingPunct="1">
              <a:lnSpc>
                <a:spcPct val="80000"/>
              </a:lnSpc>
              <a:buNone/>
            </a:pPr>
            <a:endParaRPr lang="en-US" sz="2000" dirty="0"/>
          </a:p>
        </p:txBody>
      </p:sp>
    </p:spTree>
    <p:extLst>
      <p:ext uri="{BB962C8B-B14F-4D97-AF65-F5344CB8AC3E}">
        <p14:creationId xmlns:p14="http://schemas.microsoft.com/office/powerpoint/2010/main" val="12818138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TDTIMS: </a:t>
            </a:r>
            <a:br>
              <a:rPr lang="en-US" dirty="0" smtClean="0"/>
            </a:br>
            <a:r>
              <a:rPr lang="en-US" dirty="0" smtClean="0"/>
              <a:t>Importance of Accurate Data</a:t>
            </a:r>
          </a:p>
        </p:txBody>
      </p:sp>
      <p:sp>
        <p:nvSpPr>
          <p:cNvPr id="5123" name="Rectangle 3"/>
          <p:cNvSpPr>
            <a:spLocks noGrp="1" noChangeArrowheads="1"/>
          </p:cNvSpPr>
          <p:nvPr>
            <p:ph type="body" idx="1"/>
          </p:nvPr>
        </p:nvSpPr>
        <p:spPr>
          <a:xfrm>
            <a:off x="533400" y="2286000"/>
            <a:ext cx="8382000" cy="3505200"/>
          </a:xfrm>
        </p:spPr>
        <p:txBody>
          <a:bodyPr/>
          <a:lstStyle/>
          <a:p>
            <a:pPr eaLnBrk="1" hangingPunct="1">
              <a:lnSpc>
                <a:spcPct val="80000"/>
              </a:lnSpc>
            </a:pPr>
            <a:r>
              <a:rPr lang="en-US" sz="2600" dirty="0" smtClean="0"/>
              <a:t>The information you submit in the Annual TDTIMS Report is used to determine your LEAs Efficiency Rating.</a:t>
            </a:r>
          </a:p>
          <a:p>
            <a:pPr eaLnBrk="1" hangingPunct="1">
              <a:lnSpc>
                <a:spcPct val="80000"/>
              </a:lnSpc>
            </a:pPr>
            <a:r>
              <a:rPr lang="en-US" sz="2600" dirty="0" smtClean="0"/>
              <a:t>The Efficiency Rating examines your Transportation Operations as a whole and uses the results to allocate the amount of funding you will receive the following school year.</a:t>
            </a:r>
          </a:p>
          <a:p>
            <a:pPr eaLnBrk="1" hangingPunct="1">
              <a:lnSpc>
                <a:spcPct val="80000"/>
              </a:lnSpc>
            </a:pPr>
            <a:r>
              <a:rPr lang="en-US" sz="2600" dirty="0" smtClean="0"/>
              <a:t>If your computerized TIMS Routes do not accurately reflect what your buses are doing, then your Efficiency Rating will be incorrect and may lead to decreased funding for next year.</a:t>
            </a:r>
          </a:p>
          <a:p>
            <a:pPr eaLnBrk="1" hangingPunct="1">
              <a:lnSpc>
                <a:spcPct val="80000"/>
              </a:lnSpc>
            </a:pPr>
            <a:endParaRPr lang="en-US" sz="2400" dirty="0" smtClean="0"/>
          </a:p>
          <a:p>
            <a:pPr eaLnBrk="1" hangingPunct="1">
              <a:lnSpc>
                <a:spcPct val="80000"/>
              </a:lnSpc>
              <a:buNone/>
            </a:pPr>
            <a:endParaRPr lang="en-US" sz="2800" dirty="0" smtClean="0"/>
          </a:p>
          <a:p>
            <a:pPr eaLnBrk="1" hangingPunct="1">
              <a:lnSpc>
                <a:spcPct val="80000"/>
              </a:lnSpc>
            </a:pPr>
            <a:endParaRPr lang="en-US" sz="2800" dirty="0" smtClean="0"/>
          </a:p>
        </p:txBody>
      </p:sp>
    </p:spTree>
    <p:extLst>
      <p:ext uri="{BB962C8B-B14F-4D97-AF65-F5344CB8AC3E}">
        <p14:creationId xmlns:p14="http://schemas.microsoft.com/office/powerpoint/2010/main" val="29978590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TDTIMS: </a:t>
            </a:r>
            <a:br>
              <a:rPr lang="en-US" dirty="0" smtClean="0"/>
            </a:br>
            <a:r>
              <a:rPr lang="en-US" dirty="0" smtClean="0"/>
              <a:t>Importance of Accurate Data</a:t>
            </a:r>
          </a:p>
        </p:txBody>
      </p:sp>
      <p:sp>
        <p:nvSpPr>
          <p:cNvPr id="5123" name="Rectangle 3"/>
          <p:cNvSpPr>
            <a:spLocks noGrp="1" noChangeArrowheads="1"/>
          </p:cNvSpPr>
          <p:nvPr>
            <p:ph type="body" idx="1"/>
          </p:nvPr>
        </p:nvSpPr>
        <p:spPr>
          <a:xfrm>
            <a:off x="533400" y="2286000"/>
            <a:ext cx="8382000" cy="3505200"/>
          </a:xfrm>
        </p:spPr>
        <p:txBody>
          <a:bodyPr/>
          <a:lstStyle/>
          <a:p>
            <a:pPr eaLnBrk="1" hangingPunct="1">
              <a:lnSpc>
                <a:spcPct val="80000"/>
              </a:lnSpc>
            </a:pPr>
            <a:r>
              <a:rPr lang="en-US" sz="2600" dirty="0" smtClean="0"/>
              <a:t>Having precise Student Assignments to Bus Stops is very important.</a:t>
            </a:r>
          </a:p>
          <a:p>
            <a:pPr eaLnBrk="1" hangingPunct="1">
              <a:lnSpc>
                <a:spcPct val="80000"/>
              </a:lnSpc>
            </a:pPr>
            <a:r>
              <a:rPr lang="en-US" sz="2600" dirty="0" smtClean="0"/>
              <a:t>One of the key figures used in allocating your annual funding is the Student to School Distance for Bus Riders</a:t>
            </a:r>
          </a:p>
          <a:p>
            <a:pPr lvl="1" eaLnBrk="1" hangingPunct="1">
              <a:lnSpc>
                <a:spcPct val="80000"/>
              </a:lnSpc>
            </a:pPr>
            <a:r>
              <a:rPr lang="en-US" sz="2200" dirty="0" smtClean="0"/>
              <a:t>The closer students live to school, the lower cost per rider</a:t>
            </a:r>
          </a:p>
          <a:p>
            <a:pPr lvl="1" eaLnBrk="1" hangingPunct="1">
              <a:lnSpc>
                <a:spcPct val="80000"/>
              </a:lnSpc>
            </a:pPr>
            <a:r>
              <a:rPr lang="en-US" sz="2200" dirty="0" smtClean="0"/>
              <a:t>The farther students live from school, the more expensive cost per rider</a:t>
            </a:r>
          </a:p>
          <a:p>
            <a:pPr eaLnBrk="1" hangingPunct="1">
              <a:lnSpc>
                <a:spcPct val="80000"/>
              </a:lnSpc>
            </a:pPr>
            <a:r>
              <a:rPr lang="en-US" sz="2600" dirty="0" smtClean="0"/>
              <a:t>So it is important to have the correct students assigned to each stop and each stop on the correct bus route.</a:t>
            </a:r>
          </a:p>
          <a:p>
            <a:pPr eaLnBrk="1" hangingPunct="1">
              <a:lnSpc>
                <a:spcPct val="80000"/>
              </a:lnSpc>
            </a:pPr>
            <a:r>
              <a:rPr lang="en-US" sz="2600" dirty="0" smtClean="0"/>
              <a:t>Make sure your TIMS is accurate and…</a:t>
            </a:r>
          </a:p>
          <a:p>
            <a:pPr eaLnBrk="1" hangingPunct="1">
              <a:lnSpc>
                <a:spcPct val="80000"/>
              </a:lnSpc>
            </a:pPr>
            <a:r>
              <a:rPr lang="en-US" sz="2600" u="sng" dirty="0" smtClean="0"/>
              <a:t>GET CREDIT FOR THE HARD WORK YOU DO</a:t>
            </a:r>
          </a:p>
          <a:p>
            <a:pPr eaLnBrk="1" hangingPunct="1">
              <a:lnSpc>
                <a:spcPct val="80000"/>
              </a:lnSpc>
            </a:pPr>
            <a:endParaRPr lang="en-US" sz="2400" dirty="0" smtClean="0"/>
          </a:p>
          <a:p>
            <a:pPr eaLnBrk="1" hangingPunct="1">
              <a:lnSpc>
                <a:spcPct val="80000"/>
              </a:lnSpc>
              <a:buNone/>
            </a:pPr>
            <a:endParaRPr lang="en-US" sz="2800" dirty="0" smtClean="0"/>
          </a:p>
          <a:p>
            <a:pPr eaLnBrk="1" hangingPunct="1">
              <a:lnSpc>
                <a:spcPct val="80000"/>
              </a:lnSpc>
            </a:pPr>
            <a:endParaRPr lang="en-US" sz="2800" dirty="0" smtClean="0"/>
          </a:p>
        </p:txBody>
      </p:sp>
    </p:spTree>
    <p:extLst>
      <p:ext uri="{BB962C8B-B14F-4D97-AF65-F5344CB8AC3E}">
        <p14:creationId xmlns:p14="http://schemas.microsoft.com/office/powerpoint/2010/main" val="36847684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2016-2017</a:t>
            </a:r>
            <a:br>
              <a:rPr lang="en-US" dirty="0" smtClean="0"/>
            </a:br>
            <a:r>
              <a:rPr lang="en-US" dirty="0" smtClean="0"/>
              <a:t> TDTIMS Overview</a:t>
            </a:r>
          </a:p>
        </p:txBody>
      </p:sp>
      <p:sp>
        <p:nvSpPr>
          <p:cNvPr id="5123" name="Rectangle 3"/>
          <p:cNvSpPr>
            <a:spLocks noGrp="1" noChangeArrowheads="1"/>
          </p:cNvSpPr>
          <p:nvPr>
            <p:ph type="body" idx="1"/>
          </p:nvPr>
        </p:nvSpPr>
        <p:spPr>
          <a:xfrm>
            <a:off x="762000" y="2133600"/>
            <a:ext cx="7958138" cy="3124200"/>
          </a:xfrm>
        </p:spPr>
        <p:txBody>
          <a:bodyPr/>
          <a:lstStyle/>
          <a:p>
            <a:pPr marL="0" indent="0" algn="ctr" eaLnBrk="1" hangingPunct="1">
              <a:lnSpc>
                <a:spcPct val="80000"/>
              </a:lnSpc>
              <a:buNone/>
            </a:pPr>
            <a:r>
              <a:rPr lang="en-US" sz="3600" dirty="0" smtClean="0"/>
              <a:t>The Annual TDTIMS Audit </a:t>
            </a:r>
            <a:r>
              <a:rPr lang="en-US" sz="3600" u="sng" dirty="0" smtClean="0"/>
              <a:t>compares</a:t>
            </a:r>
            <a:r>
              <a:rPr lang="en-US" sz="3600" dirty="0" smtClean="0"/>
              <a:t> your computerized bus routing data, in </a:t>
            </a:r>
            <a:r>
              <a:rPr lang="en-US" sz="3600" u="sng" dirty="0" smtClean="0"/>
              <a:t>TIMS</a:t>
            </a:r>
            <a:r>
              <a:rPr lang="en-US" sz="3600" dirty="0" smtClean="0"/>
              <a:t>, to the data submitted to NCDPI as part of </a:t>
            </a:r>
            <a:r>
              <a:rPr lang="en-US" sz="3600" u="sng" dirty="0" smtClean="0"/>
              <a:t>TD2 and TD2-R</a:t>
            </a:r>
          </a:p>
          <a:p>
            <a:pPr marL="0" indent="0" algn="ctr" eaLnBrk="1" hangingPunct="1">
              <a:lnSpc>
                <a:spcPct val="80000"/>
              </a:lnSpc>
              <a:buNone/>
            </a:pPr>
            <a:endParaRPr lang="en-US" sz="3600" dirty="0"/>
          </a:p>
          <a:p>
            <a:pPr marL="0" indent="0" algn="ctr" eaLnBrk="1" hangingPunct="1">
              <a:lnSpc>
                <a:spcPct val="80000"/>
              </a:lnSpc>
              <a:buNone/>
            </a:pPr>
            <a:r>
              <a:rPr lang="en-US" sz="3600" dirty="0" smtClean="0"/>
              <a:t>The TD2 and TD2-R Deadline is October 17</a:t>
            </a:r>
            <a:r>
              <a:rPr lang="en-US" sz="3600" baseline="30000" dirty="0" smtClean="0"/>
              <a:t>th</a:t>
            </a:r>
            <a:r>
              <a:rPr lang="en-US" sz="3600" dirty="0" smtClean="0"/>
              <a:t>, 2016</a:t>
            </a:r>
          </a:p>
          <a:p>
            <a:pPr marL="0" indent="0" algn="ctr" eaLnBrk="1" hangingPunct="1">
              <a:lnSpc>
                <a:spcPct val="80000"/>
              </a:lnSpc>
              <a:buNone/>
            </a:pPr>
            <a:endParaRPr lang="en-US" sz="3600" dirty="0"/>
          </a:p>
          <a:p>
            <a:pPr marL="0" indent="0" algn="ctr" eaLnBrk="1" hangingPunct="1">
              <a:lnSpc>
                <a:spcPct val="80000"/>
              </a:lnSpc>
              <a:buNone/>
            </a:pPr>
            <a:r>
              <a:rPr lang="en-US" sz="3600" dirty="0" smtClean="0"/>
              <a:t>Lets look at the TD2 and TD2-R Reports</a:t>
            </a:r>
          </a:p>
        </p:txBody>
      </p:sp>
    </p:spTree>
    <p:extLst>
      <p:ext uri="{BB962C8B-B14F-4D97-AF65-F5344CB8AC3E}">
        <p14:creationId xmlns:p14="http://schemas.microsoft.com/office/powerpoint/2010/main" val="36589113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TD2 Report</a:t>
            </a:r>
          </a:p>
        </p:txBody>
      </p:sp>
      <p:sp>
        <p:nvSpPr>
          <p:cNvPr id="5123" name="Rectangle 3"/>
          <p:cNvSpPr>
            <a:spLocks noGrp="1" noChangeArrowheads="1"/>
          </p:cNvSpPr>
          <p:nvPr>
            <p:ph type="body" idx="1"/>
          </p:nvPr>
        </p:nvSpPr>
        <p:spPr>
          <a:xfrm>
            <a:off x="685800" y="2057401"/>
            <a:ext cx="8081963" cy="4038600"/>
          </a:xfrm>
        </p:spPr>
        <p:txBody>
          <a:bodyPr/>
          <a:lstStyle/>
          <a:p>
            <a:pPr marL="0" indent="0" algn="ctr" eaLnBrk="1" hangingPunct="1">
              <a:lnSpc>
                <a:spcPct val="80000"/>
              </a:lnSpc>
              <a:buNone/>
            </a:pPr>
            <a:r>
              <a:rPr lang="en-US" sz="3600" dirty="0" smtClean="0"/>
              <a:t>The annual TD2 Report, sometimes known as the Student Counts Report, is a total of your daily bus riders as collected during the last week of September.</a:t>
            </a:r>
          </a:p>
          <a:p>
            <a:pPr marL="0" indent="0" algn="ctr" eaLnBrk="1" hangingPunct="1">
              <a:lnSpc>
                <a:spcPct val="80000"/>
              </a:lnSpc>
              <a:buNone/>
            </a:pPr>
            <a:endParaRPr lang="en-US" sz="3600" dirty="0"/>
          </a:p>
          <a:p>
            <a:pPr marL="0" indent="0" algn="ctr" eaLnBrk="1" hangingPunct="1">
              <a:lnSpc>
                <a:spcPct val="80000"/>
              </a:lnSpc>
              <a:buNone/>
            </a:pPr>
            <a:r>
              <a:rPr lang="en-US" sz="3600" dirty="0" smtClean="0"/>
              <a:t>We compare your Total Daily Riders from the TD2 to your Assigned Riders in TIMS</a:t>
            </a:r>
          </a:p>
        </p:txBody>
      </p:sp>
    </p:spTree>
    <p:extLst>
      <p:ext uri="{BB962C8B-B14F-4D97-AF65-F5344CB8AC3E}">
        <p14:creationId xmlns:p14="http://schemas.microsoft.com/office/powerpoint/2010/main" val="21969086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TD2 Report</a:t>
            </a:r>
          </a:p>
        </p:txBody>
      </p:sp>
      <p:pic>
        <p:nvPicPr>
          <p:cNvPr id="348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8" t="31365" r="62699" b="50731"/>
          <a:stretch/>
        </p:blipFill>
        <p:spPr bwMode="auto">
          <a:xfrm>
            <a:off x="1600200" y="4114800"/>
            <a:ext cx="6560457" cy="2046515"/>
          </a:xfrm>
          <a:prstGeom prst="rect">
            <a:avLst/>
          </a:prstGeom>
          <a:noFill/>
          <a:ln w="9525">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3"/>
          <p:cNvSpPr txBox="1">
            <a:spLocks noChangeArrowheads="1"/>
          </p:cNvSpPr>
          <p:nvPr/>
        </p:nvSpPr>
        <p:spPr bwMode="auto">
          <a:xfrm>
            <a:off x="609600" y="2057401"/>
            <a:ext cx="8458200" cy="996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a:lstStyle>
          <a:p>
            <a:pPr marL="0" indent="0" algn="ctr" eaLnBrk="1" hangingPunct="1">
              <a:lnSpc>
                <a:spcPct val="80000"/>
              </a:lnSpc>
              <a:buFont typeface="Wingdings" pitchFamily="2" charset="2"/>
              <a:buNone/>
            </a:pPr>
            <a:r>
              <a:rPr lang="en-US" sz="3600" kern="0" dirty="0" smtClean="0"/>
              <a:t>The Unit Summary Page of the TD2 contains the data we compare to TIMS</a:t>
            </a:r>
          </a:p>
          <a:p>
            <a:pPr marL="0" indent="0" algn="ctr" eaLnBrk="1" hangingPunct="1">
              <a:lnSpc>
                <a:spcPct val="80000"/>
              </a:lnSpc>
              <a:buFont typeface="Wingdings" pitchFamily="2" charset="2"/>
              <a:buNone/>
            </a:pPr>
            <a:endParaRPr lang="en-US" sz="3600" kern="0" dirty="0"/>
          </a:p>
          <a:p>
            <a:pPr marL="0" indent="0" algn="ctr" eaLnBrk="1" hangingPunct="1">
              <a:lnSpc>
                <a:spcPct val="80000"/>
              </a:lnSpc>
              <a:buFont typeface="Wingdings" pitchFamily="2" charset="2"/>
              <a:buNone/>
            </a:pPr>
            <a:r>
              <a:rPr lang="en-US" kern="0" dirty="0" smtClean="0"/>
              <a:t>Grand Total – Number of Students Transported</a:t>
            </a:r>
          </a:p>
        </p:txBody>
      </p:sp>
      <p:sp>
        <p:nvSpPr>
          <p:cNvPr id="2" name="5-Point Star 1"/>
          <p:cNvSpPr/>
          <p:nvPr/>
        </p:nvSpPr>
        <p:spPr bwMode="auto">
          <a:xfrm>
            <a:off x="7239000" y="5334000"/>
            <a:ext cx="1219200" cy="914400"/>
          </a:xfrm>
          <a:prstGeom prst="star5">
            <a:avLst/>
          </a:prstGeom>
          <a:noFill/>
          <a:ln w="635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27926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TD2-R</a:t>
            </a:r>
          </a:p>
        </p:txBody>
      </p:sp>
      <p:sp>
        <p:nvSpPr>
          <p:cNvPr id="5123" name="Rectangle 3"/>
          <p:cNvSpPr>
            <a:spLocks noGrp="1" noChangeArrowheads="1"/>
          </p:cNvSpPr>
          <p:nvPr>
            <p:ph type="body" idx="1"/>
          </p:nvPr>
        </p:nvSpPr>
        <p:spPr>
          <a:xfrm>
            <a:off x="685800" y="2057401"/>
            <a:ext cx="8305800" cy="4038600"/>
          </a:xfrm>
        </p:spPr>
        <p:txBody>
          <a:bodyPr/>
          <a:lstStyle/>
          <a:p>
            <a:pPr marL="0" indent="0" algn="ctr" eaLnBrk="1" hangingPunct="1">
              <a:lnSpc>
                <a:spcPct val="80000"/>
              </a:lnSpc>
              <a:buNone/>
            </a:pPr>
            <a:r>
              <a:rPr lang="en-US" sz="3600" dirty="0" smtClean="0"/>
              <a:t>The annual TD2-R Report lists each Bus operated on a daily basis, the daily </a:t>
            </a:r>
            <a:r>
              <a:rPr lang="en-US" sz="3600" dirty="0"/>
              <a:t>Miles (Odometer or GPS) </a:t>
            </a:r>
            <a:r>
              <a:rPr lang="en-US" sz="3600" dirty="0" smtClean="0"/>
              <a:t>for each bus as well as the daily Route Hours paid to each of your drivers.</a:t>
            </a:r>
          </a:p>
          <a:p>
            <a:pPr marL="0" indent="0" algn="ctr" eaLnBrk="1" hangingPunct="1">
              <a:lnSpc>
                <a:spcPct val="80000"/>
              </a:lnSpc>
              <a:buNone/>
            </a:pPr>
            <a:endParaRPr lang="en-US" sz="3600" dirty="0"/>
          </a:p>
          <a:p>
            <a:pPr marL="0" indent="0" algn="ctr" eaLnBrk="1" hangingPunct="1">
              <a:lnSpc>
                <a:spcPct val="80000"/>
              </a:lnSpc>
              <a:buNone/>
            </a:pPr>
            <a:r>
              <a:rPr lang="en-US" sz="3600" dirty="0" smtClean="0"/>
              <a:t>We compare your Total Number of Buses, Miles and Driver Hours from the TD2-R to your Total Buses, Miles and Hours in TIMS</a:t>
            </a:r>
          </a:p>
        </p:txBody>
      </p:sp>
    </p:spTree>
    <p:extLst>
      <p:ext uri="{BB962C8B-B14F-4D97-AF65-F5344CB8AC3E}">
        <p14:creationId xmlns:p14="http://schemas.microsoft.com/office/powerpoint/2010/main" val="328561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7722</TotalTime>
  <Words>2536</Words>
  <Application>Microsoft Office PowerPoint</Application>
  <PresentationFormat>On-screen Show (4:3)</PresentationFormat>
  <Paragraphs>230</Paragraphs>
  <Slides>32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Times New Roman</vt:lpstr>
      <vt:lpstr>Wingdings</vt:lpstr>
      <vt:lpstr>Straight Edge</vt:lpstr>
      <vt:lpstr>2016-2017  TDTIMS Overview</vt:lpstr>
      <vt:lpstr>TDTIMS</vt:lpstr>
      <vt:lpstr>TDTIMS</vt:lpstr>
      <vt:lpstr>TDTIMS:  Importance of Accurate Data</vt:lpstr>
      <vt:lpstr>TDTIMS:  Importance of Accurate Data</vt:lpstr>
      <vt:lpstr>2016-2017  TDTIMS Overview</vt:lpstr>
      <vt:lpstr>TD2 Report</vt:lpstr>
      <vt:lpstr>TD2 Report</vt:lpstr>
      <vt:lpstr>TD2-R</vt:lpstr>
      <vt:lpstr>Total Miles</vt:lpstr>
      <vt:lpstr>Driver Hours</vt:lpstr>
      <vt:lpstr>TD2-R</vt:lpstr>
      <vt:lpstr>Why do we compare TIMS and the TD2 and TD2-R?</vt:lpstr>
      <vt:lpstr>TDTIMS Data Comparison</vt:lpstr>
      <vt:lpstr>TDTIMS Ridership Comparison</vt:lpstr>
      <vt:lpstr>TDTIMS Miles Comparison</vt:lpstr>
      <vt:lpstr>TDTIMS Hours Comparison</vt:lpstr>
      <vt:lpstr>TDTIMS  Bus Comparison</vt:lpstr>
      <vt:lpstr>TDTIMS  Consistent Miles &amp; Hours Data</vt:lpstr>
      <vt:lpstr>TDTIMS  Inconsistent Miles &amp; Hours Data</vt:lpstr>
      <vt:lpstr>TDTIMS Bad Driver Hours</vt:lpstr>
      <vt:lpstr>TDTIMS   Bad Student Assignments</vt:lpstr>
      <vt:lpstr>TDTIMS  Minimal Student Assignments</vt:lpstr>
      <vt:lpstr>Get an Early Start</vt:lpstr>
      <vt:lpstr>Perform an Internal Audit</vt:lpstr>
      <vt:lpstr>Perform an Internal Audit</vt:lpstr>
      <vt:lpstr>Perform an Internal Audit</vt:lpstr>
      <vt:lpstr>Diagnostic Reports will help</vt:lpstr>
      <vt:lpstr>New Diagnostics to Identify Students Missing PowerSchool ID</vt:lpstr>
      <vt:lpstr>New Diagnostics to Identify Students Missing PowerSchool ID</vt:lpstr>
      <vt:lpstr>Other Things to Check</vt:lpstr>
      <vt:lpstr>2016-2017  TDTIMS Deadline</vt:lpstr>
    </vt:vector>
  </TitlesOfParts>
  <Company>UNC-Charlotte Urban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Technical Services</dc:creator>
  <cp:lastModifiedBy>Kevin Hart</cp:lastModifiedBy>
  <cp:revision>143</cp:revision>
  <cp:lastPrinted>2016-10-17T19:57:45Z</cp:lastPrinted>
  <dcterms:created xsi:type="dcterms:W3CDTF">2001-10-18T15:43:55Z</dcterms:created>
  <dcterms:modified xsi:type="dcterms:W3CDTF">2016-10-20T13:33:17Z</dcterms:modified>
</cp:coreProperties>
</file>